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45BB6"/>
    <a:srgbClr val="FAFAFA"/>
    <a:srgbClr val="F8F8F8"/>
    <a:srgbClr val="F5F5F5"/>
    <a:srgbClr val="FEFEFE"/>
    <a:srgbClr val="F9F9F9"/>
    <a:srgbClr val="D9D9D9"/>
    <a:srgbClr val="4472C4"/>
    <a:srgbClr val="365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4334-9763-8BC6-7D12-FC701B101C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21B24E-FBD1-F791-E04B-1A2EC008E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BC3CBE-1616-27E2-B285-123D695963AD}"/>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7597E64E-FACB-AA72-F9B0-9F1EAD1A1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BABBC8-99BE-B6C5-4D66-2F5EECCAB408}"/>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214246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064A-02A3-48B2-7B5D-45239CDF50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996B34-CCCB-40F3-F759-A79263E7F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17810A-8352-A966-048A-7661B15EF890}"/>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FE32D6D4-5133-2A8E-2546-0C1B8A758F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607CCD-55AB-4405-BB25-2F1F20A4BF3E}"/>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3363464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C6BE1-A52B-9AC9-FDDD-86819BE62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C8B04A-AB33-6228-B21E-7F1D916DAD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BCF1D9-D82F-CECD-E28B-E8437B0E5A3D}"/>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522A6CF6-CE80-6C1C-7574-4557BB1F2A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BA8312-544C-6C1F-69DE-413CEDEE0EBC}"/>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1624320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E5F4-F03E-C3AE-0938-B9E59F09B1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B3A2D6-D80C-4FFB-0F78-30860828F4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9BF796-B9D2-2628-F0FB-D597BB9CB97E}"/>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A39904DF-90FE-5F14-06A8-83EFF3849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989FD-F1D7-E4A2-5E3C-F8E97EF7502B}"/>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150482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0047-F7F9-D575-93F5-B6916449A8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D0A469-C968-8B04-E9FE-079392A617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F98D68-A8E3-CF35-CD78-E9C445D1B45A}"/>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C49BCB81-96D8-DE4D-603A-0057403E6D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9A357-967B-1052-2A3A-C1D1A0EA4F72}"/>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3264111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BF3D-86C5-29CA-1196-33011F0AAB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7570BF-9411-C9BF-3EF4-0012A306AE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8CCB62E-9DF4-8D33-74BA-B8F80F06D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F3ACBB-CE4A-B69E-1966-E6732499F60D}"/>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6" name="Footer Placeholder 5">
            <a:extLst>
              <a:ext uri="{FF2B5EF4-FFF2-40B4-BE49-F238E27FC236}">
                <a16:creationId xmlns:a16="http://schemas.microsoft.com/office/drawing/2014/main" id="{1AB07FCC-D421-3D88-715A-C660B63FC8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0E5A8F-2A6D-E5CA-C1A7-24879682424A}"/>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1507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B9A4-67CC-430C-CB7B-B91E3ED482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EBCE76-147D-A8D3-4FC2-B07C3CDB2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965B20-6BF0-3E58-32FA-CA1E7F8365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7C9980-CDB6-4F25-90A0-05B139762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58EEF-1433-D38A-F0E2-AA57CB0E8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29783A-9C44-3C34-51B2-8E0311553BA6}"/>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8" name="Footer Placeholder 7">
            <a:extLst>
              <a:ext uri="{FF2B5EF4-FFF2-40B4-BE49-F238E27FC236}">
                <a16:creationId xmlns:a16="http://schemas.microsoft.com/office/drawing/2014/main" id="{4D8EE022-D44F-7343-051C-6012147CCB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31012E-4BB3-24B3-FA25-01D134D39D42}"/>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2400439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CF2F-1D8F-13D9-CF3D-4DAB72D349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3B4A12-7270-2F3B-3E9F-81474BEB469C}"/>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4" name="Footer Placeholder 3">
            <a:extLst>
              <a:ext uri="{FF2B5EF4-FFF2-40B4-BE49-F238E27FC236}">
                <a16:creationId xmlns:a16="http://schemas.microsoft.com/office/drawing/2014/main" id="{636AB96F-90DD-252B-4BCC-B008BDCCA1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48D48C-4658-C7F6-385C-58BFFD763C9B}"/>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230700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ACE8-BEC0-FDDF-18B8-C3C4B89ADFC2}"/>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3" name="Footer Placeholder 2">
            <a:extLst>
              <a:ext uri="{FF2B5EF4-FFF2-40B4-BE49-F238E27FC236}">
                <a16:creationId xmlns:a16="http://schemas.microsoft.com/office/drawing/2014/main" id="{ECFD6658-729D-FE42-8D0E-4BF2FD1E32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F0E694-4619-34AD-3B00-8CBB5D0A8BBF}"/>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252165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CE16-83E7-D33B-E063-60A70DA78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15FF68-1927-86DB-5A68-DC87EBA03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C23311-48DD-1188-2B7A-E44B4A4B2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14D49-B985-5EC6-DDEB-B5424C263714}"/>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6" name="Footer Placeholder 5">
            <a:extLst>
              <a:ext uri="{FF2B5EF4-FFF2-40B4-BE49-F238E27FC236}">
                <a16:creationId xmlns:a16="http://schemas.microsoft.com/office/drawing/2014/main" id="{0659C5D8-9C12-0F4A-038E-50F4E8E23E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128734-6EB6-75A2-D314-9203B8755240}"/>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2619975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BFB1-AC25-1343-0277-2CBB9A948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8EC9D5-8A0A-CC4F-8F63-35BB81B66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2F6260-7EA2-4992-74A9-8987ABE12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757EC-8D59-166B-0354-93CA33B71158}"/>
              </a:ext>
            </a:extLst>
          </p:cNvPr>
          <p:cNvSpPr>
            <a:spLocks noGrp="1"/>
          </p:cNvSpPr>
          <p:nvPr>
            <p:ph type="dt" sz="half" idx="10"/>
          </p:nvPr>
        </p:nvSpPr>
        <p:spPr/>
        <p:txBody>
          <a:bodyPr/>
          <a:lstStyle/>
          <a:p>
            <a:fld id="{588C3D8B-EE5B-40D1-8A41-ECA86CFA8393}" type="datetimeFigureOut">
              <a:rPr lang="en-IN" smtClean="0"/>
              <a:t>24-08-2023</a:t>
            </a:fld>
            <a:endParaRPr lang="en-IN"/>
          </a:p>
        </p:txBody>
      </p:sp>
      <p:sp>
        <p:nvSpPr>
          <p:cNvPr id="6" name="Footer Placeholder 5">
            <a:extLst>
              <a:ext uri="{FF2B5EF4-FFF2-40B4-BE49-F238E27FC236}">
                <a16:creationId xmlns:a16="http://schemas.microsoft.com/office/drawing/2014/main" id="{3FB6ABE0-3B0F-C910-53DF-52CFD472EF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BFE9A5-F2BD-78A0-7CB8-E3A611525621}"/>
              </a:ext>
            </a:extLst>
          </p:cNvPr>
          <p:cNvSpPr>
            <a:spLocks noGrp="1"/>
          </p:cNvSpPr>
          <p:nvPr>
            <p:ph type="sldNum" sz="quarter" idx="12"/>
          </p:nvPr>
        </p:nvSpPr>
        <p:spPr/>
        <p:txBody>
          <a:bodyPr/>
          <a:lstStyle/>
          <a:p>
            <a:fld id="{1D50A79F-9BEC-4A07-A627-74DDFE71D272}" type="slidenum">
              <a:rPr lang="en-IN" smtClean="0"/>
              <a:t>‹#›</a:t>
            </a:fld>
            <a:endParaRPr lang="en-IN"/>
          </a:p>
        </p:txBody>
      </p:sp>
    </p:spTree>
    <p:extLst>
      <p:ext uri="{BB962C8B-B14F-4D97-AF65-F5344CB8AC3E}">
        <p14:creationId xmlns:p14="http://schemas.microsoft.com/office/powerpoint/2010/main" val="172144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5F5FAE-AF8E-44B2-5C4C-80FDFCE27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2172DA-A4B5-2B98-FB96-5945C91386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3F8A6-F1CC-3170-7277-F33ACFEE1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C3D8B-EE5B-40D1-8A41-ECA86CFA8393}" type="datetimeFigureOut">
              <a:rPr lang="en-IN" smtClean="0"/>
              <a:t>24-08-2023</a:t>
            </a:fld>
            <a:endParaRPr lang="en-IN"/>
          </a:p>
        </p:txBody>
      </p:sp>
      <p:sp>
        <p:nvSpPr>
          <p:cNvPr id="5" name="Footer Placeholder 4">
            <a:extLst>
              <a:ext uri="{FF2B5EF4-FFF2-40B4-BE49-F238E27FC236}">
                <a16:creationId xmlns:a16="http://schemas.microsoft.com/office/drawing/2014/main" id="{DF43856D-B1D5-E9A4-98EF-1DF64AD39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390DA8-BE7C-A601-3ADB-15E1D198D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0A79F-9BEC-4A07-A627-74DDFE71D272}" type="slidenum">
              <a:rPr lang="en-IN" smtClean="0"/>
              <a:t>‹#›</a:t>
            </a:fld>
            <a:endParaRPr lang="en-IN"/>
          </a:p>
        </p:txBody>
      </p:sp>
    </p:spTree>
    <p:extLst>
      <p:ext uri="{BB962C8B-B14F-4D97-AF65-F5344CB8AC3E}">
        <p14:creationId xmlns:p14="http://schemas.microsoft.com/office/powerpoint/2010/main" val="334752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jp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5667D-5420-8238-0731-555915B77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24"/>
            <a:ext cx="12192000" cy="6526306"/>
          </a:xfrm>
          <a:prstGeom prst="rect">
            <a:avLst/>
          </a:prstGeom>
          <a:solidFill>
            <a:srgbClr val="345BB6"/>
          </a:solidFill>
        </p:spPr>
      </p:pic>
      <p:sp>
        <p:nvSpPr>
          <p:cNvPr id="6" name="Rectangle 5">
            <a:extLst>
              <a:ext uri="{FF2B5EF4-FFF2-40B4-BE49-F238E27FC236}">
                <a16:creationId xmlns:a16="http://schemas.microsoft.com/office/drawing/2014/main" id="{D9AD930A-252D-C516-6B0C-0D2933CDBD60}"/>
              </a:ext>
            </a:extLst>
          </p:cNvPr>
          <p:cNvSpPr/>
          <p:nvPr/>
        </p:nvSpPr>
        <p:spPr>
          <a:xfrm>
            <a:off x="0" y="5378824"/>
            <a:ext cx="12192000" cy="1479176"/>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3E411C8-ED38-9C4B-E60C-A90EDDF37C91}"/>
              </a:ext>
            </a:extLst>
          </p:cNvPr>
          <p:cNvSpPr txBox="1"/>
          <p:nvPr/>
        </p:nvSpPr>
        <p:spPr>
          <a:xfrm>
            <a:off x="0" y="44824"/>
            <a:ext cx="8686799" cy="707886"/>
          </a:xfrm>
          <a:prstGeom prst="rect">
            <a:avLst/>
          </a:prstGeom>
          <a:noFill/>
        </p:spPr>
        <p:txBody>
          <a:bodyPr wrap="square" rtlCol="0">
            <a:spAutoFit/>
          </a:bodyPr>
          <a:lstStyle/>
          <a:p>
            <a:pPr algn="ctr"/>
            <a:r>
              <a:rPr lang="en-US" sz="4000" b="1" dirty="0">
                <a:solidFill>
                  <a:schemeClr val="bg1"/>
                </a:solidFill>
                <a:latin typeface="Arial Black" panose="020B0A04020102020204" pitchFamily="34" charset="0"/>
                <a:ea typeface="Microsoft JhengHei UI" panose="020B0604030504040204" pitchFamily="34" charset="-120"/>
              </a:rPr>
              <a:t>H</a:t>
            </a:r>
            <a:r>
              <a:rPr lang="en-IN" sz="4000" b="1" dirty="0">
                <a:solidFill>
                  <a:schemeClr val="bg1"/>
                </a:solidFill>
                <a:latin typeface="Arial Black" panose="020B0A04020102020204" pitchFamily="34" charset="0"/>
                <a:ea typeface="Microsoft JhengHei UI" panose="020B0604030504040204" pitchFamily="34" charset="-120"/>
              </a:rPr>
              <a:t>EALTHCARE PROTECTION</a:t>
            </a:r>
          </a:p>
        </p:txBody>
      </p:sp>
      <p:sp>
        <p:nvSpPr>
          <p:cNvPr id="10" name="Rectangle 9">
            <a:extLst>
              <a:ext uri="{FF2B5EF4-FFF2-40B4-BE49-F238E27FC236}">
                <a16:creationId xmlns:a16="http://schemas.microsoft.com/office/drawing/2014/main" id="{1AD029E3-DF28-F163-2268-1BD32B5B2A24}"/>
              </a:ext>
            </a:extLst>
          </p:cNvPr>
          <p:cNvSpPr/>
          <p:nvPr/>
        </p:nvSpPr>
        <p:spPr>
          <a:xfrm>
            <a:off x="0" y="3648634"/>
            <a:ext cx="12192000" cy="3209365"/>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45BB6"/>
              </a:solidFill>
            </a:endParaRPr>
          </a:p>
        </p:txBody>
      </p:sp>
      <p:pic>
        <p:nvPicPr>
          <p:cNvPr id="9" name="Picture 8">
            <a:extLst>
              <a:ext uri="{FF2B5EF4-FFF2-40B4-BE49-F238E27FC236}">
                <a16:creationId xmlns:a16="http://schemas.microsoft.com/office/drawing/2014/main" id="{92B5C209-B651-5A58-9534-48BB33BC3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836" y="1335577"/>
            <a:ext cx="3908612" cy="4043247"/>
          </a:xfrm>
          <a:prstGeom prst="rect">
            <a:avLst/>
          </a:prstGeom>
        </p:spPr>
      </p:pic>
      <p:sp>
        <p:nvSpPr>
          <p:cNvPr id="2" name="Title 1">
            <a:extLst>
              <a:ext uri="{FF2B5EF4-FFF2-40B4-BE49-F238E27FC236}">
                <a16:creationId xmlns:a16="http://schemas.microsoft.com/office/drawing/2014/main" id="{AC49A5E2-E706-BEC5-D9A8-0E8DC50F6565}"/>
              </a:ext>
            </a:extLst>
          </p:cNvPr>
          <p:cNvSpPr>
            <a:spLocks noGrp="1"/>
          </p:cNvSpPr>
          <p:nvPr>
            <p:ph type="title"/>
          </p:nvPr>
        </p:nvSpPr>
        <p:spPr>
          <a:xfrm>
            <a:off x="6004111" y="2211692"/>
            <a:ext cx="5354171" cy="2485814"/>
          </a:xfrm>
        </p:spPr>
        <p:txBody>
          <a:bodyPr>
            <a:normAutofit/>
          </a:bodyPr>
          <a:lstStyle/>
          <a:p>
            <a:r>
              <a:rPr lang="en-US" sz="3000" b="1" dirty="0">
                <a:solidFill>
                  <a:schemeClr val="bg1"/>
                </a:solidFill>
                <a:latin typeface="Arial Black" panose="020B0A04020102020204" pitchFamily="34" charset="0"/>
              </a:rPr>
              <a:t>CHILD </a:t>
            </a:r>
            <a:br>
              <a:rPr lang="en-US" sz="3000" b="1" dirty="0">
                <a:solidFill>
                  <a:schemeClr val="bg1"/>
                </a:solidFill>
                <a:latin typeface="Arial Black" panose="020B0A04020102020204" pitchFamily="34" charset="0"/>
              </a:rPr>
            </a:br>
            <a:r>
              <a:rPr lang="en-US" sz="3000" b="1" dirty="0">
                <a:solidFill>
                  <a:schemeClr val="bg1"/>
                </a:solidFill>
                <a:latin typeface="Arial Black" panose="020B0A04020102020204" pitchFamily="34" charset="0"/>
              </a:rPr>
              <a:t>HEALTH </a:t>
            </a:r>
            <a:br>
              <a:rPr lang="en-US" sz="3000" b="1" dirty="0">
                <a:solidFill>
                  <a:schemeClr val="bg1"/>
                </a:solidFill>
                <a:latin typeface="Arial Black" panose="020B0A04020102020204" pitchFamily="34" charset="0"/>
              </a:rPr>
            </a:br>
            <a:r>
              <a:rPr lang="en-US" sz="3000" b="1" dirty="0">
                <a:solidFill>
                  <a:schemeClr val="bg1"/>
                </a:solidFill>
                <a:latin typeface="Arial Black" panose="020B0A04020102020204" pitchFamily="34" charset="0"/>
              </a:rPr>
              <a:t>MONITORING SYSTEM</a:t>
            </a:r>
            <a:endParaRPr lang="en-IN" sz="3000" b="1"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AF1C25CF-A0EB-6C54-556B-E34A41AB5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546" y="70808"/>
            <a:ext cx="2499454" cy="954337"/>
          </a:xfrm>
          <a:prstGeom prst="rect">
            <a:avLst/>
          </a:prstGeom>
        </p:spPr>
      </p:pic>
    </p:spTree>
    <p:extLst>
      <p:ext uri="{BB962C8B-B14F-4D97-AF65-F5344CB8AC3E}">
        <p14:creationId xmlns:p14="http://schemas.microsoft.com/office/powerpoint/2010/main" val="29172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697AE3-02E6-506E-5327-70FF252A2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542"/>
            <a:ext cx="12192000" cy="6858000"/>
          </a:xfrm>
          <a:prstGeom prst="rect">
            <a:avLst/>
          </a:prstGeom>
          <a:solidFill>
            <a:srgbClr val="4472C4"/>
          </a:solidFill>
        </p:spPr>
      </p:pic>
      <p:sp>
        <p:nvSpPr>
          <p:cNvPr id="2" name="Rectangle 1">
            <a:extLst>
              <a:ext uri="{FF2B5EF4-FFF2-40B4-BE49-F238E27FC236}">
                <a16:creationId xmlns:a16="http://schemas.microsoft.com/office/drawing/2014/main" id="{999B85E4-BF9B-85E9-EE47-B5631A93BAB8}"/>
              </a:ext>
            </a:extLst>
          </p:cNvPr>
          <p:cNvSpPr/>
          <p:nvPr/>
        </p:nvSpPr>
        <p:spPr>
          <a:xfrm>
            <a:off x="242046" y="1425387"/>
            <a:ext cx="6517341" cy="2519083"/>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Arial Black" panose="020B0A04020102020204" pitchFamily="34" charset="0"/>
              </a:rPr>
              <a:t>SENSORS USED</a:t>
            </a:r>
            <a:endParaRPr lang="en-IN" sz="4800" dirty="0">
              <a:latin typeface="Arial Black" panose="020B0A04020102020204" pitchFamily="34" charset="0"/>
            </a:endParaRPr>
          </a:p>
        </p:txBody>
      </p:sp>
      <p:sp>
        <p:nvSpPr>
          <p:cNvPr id="6" name="Rectangle 5">
            <a:extLst>
              <a:ext uri="{FF2B5EF4-FFF2-40B4-BE49-F238E27FC236}">
                <a16:creationId xmlns:a16="http://schemas.microsoft.com/office/drawing/2014/main" id="{CF9B508F-F179-85A7-6B41-E385D3D31443}"/>
              </a:ext>
            </a:extLst>
          </p:cNvPr>
          <p:cNvSpPr/>
          <p:nvPr/>
        </p:nvSpPr>
        <p:spPr>
          <a:xfrm>
            <a:off x="7001433" y="125506"/>
            <a:ext cx="5190567" cy="6840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F66ACD9-15A4-0BD9-89A4-43A1669DF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32" y="930326"/>
            <a:ext cx="5109885" cy="5521515"/>
          </a:xfrm>
          <a:prstGeom prst="rect">
            <a:avLst/>
          </a:prstGeom>
        </p:spPr>
      </p:pic>
      <p:pic>
        <p:nvPicPr>
          <p:cNvPr id="3" name="Picture 2">
            <a:extLst>
              <a:ext uri="{FF2B5EF4-FFF2-40B4-BE49-F238E27FC236}">
                <a16:creationId xmlns:a16="http://schemas.microsoft.com/office/drawing/2014/main" id="{53E3D113-CAAB-08A0-B58E-59A3A0366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694" y="1"/>
            <a:ext cx="1954306" cy="665896"/>
          </a:xfrm>
          <a:prstGeom prst="rect">
            <a:avLst/>
          </a:prstGeom>
        </p:spPr>
      </p:pic>
    </p:spTree>
    <p:extLst>
      <p:ext uri="{BB962C8B-B14F-4D97-AF65-F5344CB8AC3E}">
        <p14:creationId xmlns:p14="http://schemas.microsoft.com/office/powerpoint/2010/main" val="93322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96F3-12FB-5084-45D2-FC390D4B009F}"/>
              </a:ext>
            </a:extLst>
          </p:cNvPr>
          <p:cNvSpPr>
            <a:spLocks noGrp="1"/>
          </p:cNvSpPr>
          <p:nvPr>
            <p:ph type="title"/>
          </p:nvPr>
        </p:nvSpPr>
        <p:spPr>
          <a:xfrm>
            <a:off x="768071" y="187325"/>
            <a:ext cx="3932237" cy="1013946"/>
          </a:xfrm>
        </p:spPr>
        <p:txBody>
          <a:bodyPr/>
          <a:lstStyle/>
          <a:p>
            <a:r>
              <a:rPr lang="en-IN" dirty="0">
                <a:solidFill>
                  <a:schemeClr val="accent1"/>
                </a:solidFill>
                <a:latin typeface="Arial Black" panose="020B0A04020102020204" pitchFamily="34" charset="0"/>
              </a:rPr>
              <a:t>MLX90614</a:t>
            </a:r>
          </a:p>
        </p:txBody>
      </p:sp>
      <p:pic>
        <p:nvPicPr>
          <p:cNvPr id="7" name="Picture Placeholder 6">
            <a:extLst>
              <a:ext uri="{FF2B5EF4-FFF2-40B4-BE49-F238E27FC236}">
                <a16:creationId xmlns:a16="http://schemas.microsoft.com/office/drawing/2014/main" id="{45472506-D94D-1223-310A-1961572F976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7D995A5A-34E8-A87B-596F-966EBFD2B43B}"/>
              </a:ext>
            </a:extLst>
          </p:cNvPr>
          <p:cNvSpPr>
            <a:spLocks noGrp="1"/>
          </p:cNvSpPr>
          <p:nvPr>
            <p:ph type="body" sz="half" idx="2"/>
          </p:nvPr>
        </p:nvSpPr>
        <p:spPr/>
        <p:txBody>
          <a:bodyPr>
            <a:normAutofit/>
          </a:bodyPr>
          <a:lstStyle/>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MLX90614 is an infrared temperature sensor measuring object temperature without contact, useful in various applications.</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85871A6-234E-4027-CC15-F0817943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93" y="5861050"/>
            <a:ext cx="2499454" cy="954337"/>
          </a:xfrm>
          <a:prstGeom prst="rect">
            <a:avLst/>
          </a:prstGeom>
        </p:spPr>
      </p:pic>
    </p:spTree>
    <p:extLst>
      <p:ext uri="{BB962C8B-B14F-4D97-AF65-F5344CB8AC3E}">
        <p14:creationId xmlns:p14="http://schemas.microsoft.com/office/powerpoint/2010/main" val="3911542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C9E2-9A9C-7113-21F8-5F890209995A}"/>
              </a:ext>
            </a:extLst>
          </p:cNvPr>
          <p:cNvSpPr>
            <a:spLocks noGrp="1"/>
          </p:cNvSpPr>
          <p:nvPr>
            <p:ph type="title"/>
          </p:nvPr>
        </p:nvSpPr>
        <p:spPr>
          <a:xfrm>
            <a:off x="839788" y="457200"/>
            <a:ext cx="3932237" cy="797859"/>
          </a:xfrm>
        </p:spPr>
        <p:txBody>
          <a:bodyPr/>
          <a:lstStyle/>
          <a:p>
            <a:r>
              <a:rPr lang="en-US" sz="3200" dirty="0">
                <a:solidFill>
                  <a:schemeClr val="accent1"/>
                </a:solidFill>
                <a:latin typeface="Times New Roman" panose="02020603050405020304" pitchFamily="18" charset="0"/>
                <a:cs typeface="Times New Roman" panose="02020603050405020304" pitchFamily="18" charset="0"/>
              </a:rPr>
              <a:t>MAX30100</a:t>
            </a:r>
            <a:endParaRPr lang="en-IN" dirty="0">
              <a:solidFill>
                <a:schemeClr val="accent1"/>
              </a:solidFill>
            </a:endParaRPr>
          </a:p>
        </p:txBody>
      </p:sp>
      <p:pic>
        <p:nvPicPr>
          <p:cNvPr id="7" name="Picture Placeholder 6">
            <a:extLst>
              <a:ext uri="{FF2B5EF4-FFF2-40B4-BE49-F238E27FC236}">
                <a16:creationId xmlns:a16="http://schemas.microsoft.com/office/drawing/2014/main" id="{7F1C633D-1409-3940-AA6B-016B396D9AF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550" b="9550"/>
          <a:stretch>
            <a:fillRect/>
          </a:stretch>
        </p:blipFill>
        <p:spPr/>
      </p:pic>
      <p:sp>
        <p:nvSpPr>
          <p:cNvPr id="4" name="Text Placeholder 3">
            <a:extLst>
              <a:ext uri="{FF2B5EF4-FFF2-40B4-BE49-F238E27FC236}">
                <a16:creationId xmlns:a16="http://schemas.microsoft.com/office/drawing/2014/main" id="{0D18264F-36F3-5F55-7850-AE70C0E6F064}"/>
              </a:ext>
            </a:extLst>
          </p:cNvPr>
          <p:cNvSpPr>
            <a:spLocks noGrp="1"/>
          </p:cNvSpPr>
          <p:nvPr>
            <p:ph type="body" sz="half" idx="2"/>
          </p:nvPr>
        </p:nvSpPr>
        <p:spPr>
          <a:xfrm>
            <a:off x="750141" y="2254623"/>
            <a:ext cx="3932237" cy="3811588"/>
          </a:xfrm>
        </p:spPr>
        <p:txBody>
          <a:bodyPr>
            <a:normAutofit/>
          </a:bodyPr>
          <a:lstStyle/>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MAX30100 is a pulse oximeter and heart-rate sensor, measuring blood oxygen levels and heart rate noninvasively.</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D2430B-123D-9AC0-3FF6-F82AA2488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93" y="5772361"/>
            <a:ext cx="2499454" cy="954337"/>
          </a:xfrm>
          <a:prstGeom prst="rect">
            <a:avLst/>
          </a:prstGeom>
        </p:spPr>
      </p:pic>
    </p:spTree>
    <p:extLst>
      <p:ext uri="{BB962C8B-B14F-4D97-AF65-F5344CB8AC3E}">
        <p14:creationId xmlns:p14="http://schemas.microsoft.com/office/powerpoint/2010/main" val="176869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D52-B8E0-EF75-540B-74E24B224781}"/>
              </a:ext>
            </a:extLst>
          </p:cNvPr>
          <p:cNvSpPr>
            <a:spLocks noGrp="1"/>
          </p:cNvSpPr>
          <p:nvPr>
            <p:ph type="title"/>
          </p:nvPr>
        </p:nvSpPr>
        <p:spPr>
          <a:xfrm>
            <a:off x="839788" y="457200"/>
            <a:ext cx="3932237" cy="914400"/>
          </a:xfrm>
        </p:spPr>
        <p:txBody>
          <a:bodyPr/>
          <a:lstStyle/>
          <a:p>
            <a:r>
              <a:rPr lang="en-US" sz="3200" dirty="0">
                <a:solidFill>
                  <a:schemeClr val="accent1"/>
                </a:solidFill>
                <a:latin typeface="Arial Black" panose="020B0A04020102020204" pitchFamily="34" charset="0"/>
              </a:rPr>
              <a:t>DHT22</a:t>
            </a:r>
            <a:endParaRPr lang="en-IN" dirty="0">
              <a:solidFill>
                <a:schemeClr val="accent1"/>
              </a:solidFill>
              <a:latin typeface="Arial Black" panose="020B0A04020102020204" pitchFamily="34" charset="0"/>
            </a:endParaRPr>
          </a:p>
        </p:txBody>
      </p:sp>
      <p:pic>
        <p:nvPicPr>
          <p:cNvPr id="7" name="Picture Placeholder 6">
            <a:extLst>
              <a:ext uri="{FF2B5EF4-FFF2-40B4-BE49-F238E27FC236}">
                <a16:creationId xmlns:a16="http://schemas.microsoft.com/office/drawing/2014/main" id="{0788A8A5-18DE-4CB6-4DA7-48564B291A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D657C84-EF74-C73A-C412-7789F36708F5}"/>
              </a:ext>
            </a:extLst>
          </p:cNvPr>
          <p:cNvSpPr>
            <a:spLocks noGrp="1"/>
          </p:cNvSpPr>
          <p:nvPr>
            <p:ph type="body" sz="half" idx="2"/>
          </p:nvPr>
        </p:nvSpPr>
        <p:spPr>
          <a:xfrm>
            <a:off x="561882" y="2147047"/>
            <a:ext cx="3932237" cy="3811588"/>
          </a:xfrm>
        </p:spPr>
        <p:txBody>
          <a:bodyPr>
            <a:normAutofit/>
          </a:bodyPr>
          <a:lstStyle/>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DHT22 is a temperature and humidity sensor, providing accurate measurements for environmental monitoring applications.</a:t>
            </a:r>
            <a:endParaRPr lang="en-IN"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6325A5E-5566-4F11-4DCA-54EDC07A5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727538"/>
            <a:ext cx="2499454" cy="954337"/>
          </a:xfrm>
          <a:prstGeom prst="rect">
            <a:avLst/>
          </a:prstGeom>
        </p:spPr>
      </p:pic>
    </p:spTree>
    <p:extLst>
      <p:ext uri="{BB962C8B-B14F-4D97-AF65-F5344CB8AC3E}">
        <p14:creationId xmlns:p14="http://schemas.microsoft.com/office/powerpoint/2010/main" val="106900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75DFA8-DCB9-D8B8-E7EA-2B8DF177E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C875E75-1651-380B-7C2E-F72D90676B30}"/>
              </a:ext>
            </a:extLst>
          </p:cNvPr>
          <p:cNvSpPr/>
          <p:nvPr/>
        </p:nvSpPr>
        <p:spPr>
          <a:xfrm>
            <a:off x="546847" y="3119718"/>
            <a:ext cx="5549153" cy="663388"/>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EB88E537-3BC9-6D87-3CE0-F6889A050188}"/>
              </a:ext>
            </a:extLst>
          </p:cNvPr>
          <p:cNvSpPr/>
          <p:nvPr/>
        </p:nvSpPr>
        <p:spPr>
          <a:xfrm>
            <a:off x="11788588" y="1748118"/>
            <a:ext cx="215153" cy="3281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8C81438-0A79-4501-5D72-C45573F71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903663"/>
            <a:ext cx="2499454" cy="954337"/>
          </a:xfrm>
          <a:prstGeom prst="rect">
            <a:avLst/>
          </a:prstGeom>
        </p:spPr>
      </p:pic>
    </p:spTree>
    <p:extLst>
      <p:ext uri="{BB962C8B-B14F-4D97-AF65-F5344CB8AC3E}">
        <p14:creationId xmlns:p14="http://schemas.microsoft.com/office/powerpoint/2010/main" val="212487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7CCBD7-715E-6DC8-DFCF-4E88AAD2C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97B1818-B08F-CD67-3B9E-5B898D8FC1D0}"/>
              </a:ext>
            </a:extLst>
          </p:cNvPr>
          <p:cNvSpPr/>
          <p:nvPr/>
        </p:nvSpPr>
        <p:spPr>
          <a:xfrm>
            <a:off x="7879976" y="0"/>
            <a:ext cx="4312024" cy="62215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2D3C76B-7716-1B43-9BF3-8EA34121B774}"/>
              </a:ext>
            </a:extLst>
          </p:cNvPr>
          <p:cNvSpPr/>
          <p:nvPr/>
        </p:nvSpPr>
        <p:spPr>
          <a:xfrm>
            <a:off x="5244353" y="959224"/>
            <a:ext cx="3783106" cy="5262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D16ABA5-F167-8337-9AD8-4494A403A78E}"/>
              </a:ext>
            </a:extLst>
          </p:cNvPr>
          <p:cNvSpPr txBox="1"/>
          <p:nvPr/>
        </p:nvSpPr>
        <p:spPr>
          <a:xfrm>
            <a:off x="5244352" y="1157336"/>
            <a:ext cx="4930589" cy="369332"/>
          </a:xfrm>
          <a:prstGeom prst="rect">
            <a:avLst/>
          </a:prstGeom>
          <a:noFill/>
        </p:spPr>
        <p:txBody>
          <a:bodyPr wrap="square" rtlCol="0">
            <a:spAutoFit/>
          </a:bodyPr>
          <a:lstStyle/>
          <a:p>
            <a:r>
              <a:rPr lang="en-US" dirty="0"/>
              <a:t>Early Detection of Health Issues:</a:t>
            </a:r>
            <a:endParaRPr lang="en-IN" dirty="0"/>
          </a:p>
        </p:txBody>
      </p:sp>
      <p:sp>
        <p:nvSpPr>
          <p:cNvPr id="8" name="TextBox 7">
            <a:extLst>
              <a:ext uri="{FF2B5EF4-FFF2-40B4-BE49-F238E27FC236}">
                <a16:creationId xmlns:a16="http://schemas.microsoft.com/office/drawing/2014/main" id="{E83C6267-45E3-8915-A44B-1134CA482CE7}"/>
              </a:ext>
            </a:extLst>
          </p:cNvPr>
          <p:cNvSpPr txBox="1"/>
          <p:nvPr/>
        </p:nvSpPr>
        <p:spPr>
          <a:xfrm>
            <a:off x="5244353" y="2242066"/>
            <a:ext cx="3783106" cy="369332"/>
          </a:xfrm>
          <a:prstGeom prst="rect">
            <a:avLst/>
          </a:prstGeom>
          <a:noFill/>
        </p:spPr>
        <p:txBody>
          <a:bodyPr wrap="square" rtlCol="0">
            <a:spAutoFit/>
          </a:bodyPr>
          <a:lstStyle/>
          <a:p>
            <a:r>
              <a:rPr lang="en-IN" dirty="0"/>
              <a:t>Remote Monitoring:</a:t>
            </a:r>
          </a:p>
        </p:txBody>
      </p:sp>
      <p:sp>
        <p:nvSpPr>
          <p:cNvPr id="9" name="TextBox 8">
            <a:extLst>
              <a:ext uri="{FF2B5EF4-FFF2-40B4-BE49-F238E27FC236}">
                <a16:creationId xmlns:a16="http://schemas.microsoft.com/office/drawing/2014/main" id="{E5E40C0A-9DAC-70BF-5C1A-178A2FEB7113}"/>
              </a:ext>
            </a:extLst>
          </p:cNvPr>
          <p:cNvSpPr txBox="1"/>
          <p:nvPr/>
        </p:nvSpPr>
        <p:spPr>
          <a:xfrm>
            <a:off x="5244353" y="3290047"/>
            <a:ext cx="3783106" cy="646331"/>
          </a:xfrm>
          <a:prstGeom prst="rect">
            <a:avLst/>
          </a:prstGeom>
          <a:noFill/>
        </p:spPr>
        <p:txBody>
          <a:bodyPr wrap="square" rtlCol="0">
            <a:spAutoFit/>
          </a:bodyPr>
          <a:lstStyle/>
          <a:p>
            <a:r>
              <a:rPr lang="en-US" dirty="0"/>
              <a:t>Improved Communication with Healthcare Professionals:</a:t>
            </a:r>
            <a:endParaRPr lang="en-IN" dirty="0"/>
          </a:p>
        </p:txBody>
      </p:sp>
      <p:sp>
        <p:nvSpPr>
          <p:cNvPr id="10" name="TextBox 9">
            <a:extLst>
              <a:ext uri="{FF2B5EF4-FFF2-40B4-BE49-F238E27FC236}">
                <a16:creationId xmlns:a16="http://schemas.microsoft.com/office/drawing/2014/main" id="{F595B380-6476-C8D3-2E07-A757FFD2D276}"/>
              </a:ext>
            </a:extLst>
          </p:cNvPr>
          <p:cNvSpPr txBox="1"/>
          <p:nvPr/>
        </p:nvSpPr>
        <p:spPr>
          <a:xfrm>
            <a:off x="5244353" y="4449198"/>
            <a:ext cx="3783106" cy="369332"/>
          </a:xfrm>
          <a:prstGeom prst="rect">
            <a:avLst/>
          </a:prstGeom>
          <a:noFill/>
        </p:spPr>
        <p:txBody>
          <a:bodyPr wrap="square" rtlCol="0">
            <a:spAutoFit/>
          </a:bodyPr>
          <a:lstStyle/>
          <a:p>
            <a:r>
              <a:rPr lang="en-IN" dirty="0"/>
              <a:t>Preventive Health Management</a:t>
            </a:r>
          </a:p>
        </p:txBody>
      </p:sp>
      <p:sp>
        <p:nvSpPr>
          <p:cNvPr id="11" name="TextBox 10">
            <a:extLst>
              <a:ext uri="{FF2B5EF4-FFF2-40B4-BE49-F238E27FC236}">
                <a16:creationId xmlns:a16="http://schemas.microsoft.com/office/drawing/2014/main" id="{A7A38860-0C22-F015-C574-9FB236FB7AD6}"/>
              </a:ext>
            </a:extLst>
          </p:cNvPr>
          <p:cNvSpPr txBox="1"/>
          <p:nvPr/>
        </p:nvSpPr>
        <p:spPr>
          <a:xfrm>
            <a:off x="5244353" y="5482808"/>
            <a:ext cx="3783106" cy="369332"/>
          </a:xfrm>
          <a:prstGeom prst="rect">
            <a:avLst/>
          </a:prstGeom>
          <a:noFill/>
        </p:spPr>
        <p:txBody>
          <a:bodyPr wrap="square" rtlCol="0">
            <a:spAutoFit/>
          </a:bodyPr>
          <a:lstStyle/>
          <a:p>
            <a:r>
              <a:rPr lang="en-US" dirty="0"/>
              <a:t>Peace of Mind for Parents</a:t>
            </a:r>
            <a:endParaRPr lang="en-IN" dirty="0"/>
          </a:p>
        </p:txBody>
      </p:sp>
      <p:pic>
        <p:nvPicPr>
          <p:cNvPr id="12" name="Picture 11">
            <a:extLst>
              <a:ext uri="{FF2B5EF4-FFF2-40B4-BE49-F238E27FC236}">
                <a16:creationId xmlns:a16="http://schemas.microsoft.com/office/drawing/2014/main" id="{57CF512C-A448-0D64-6D3F-9D8914AE8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887999"/>
            <a:ext cx="2499454" cy="954337"/>
          </a:xfrm>
          <a:prstGeom prst="rect">
            <a:avLst/>
          </a:prstGeom>
        </p:spPr>
      </p:pic>
    </p:spTree>
    <p:extLst>
      <p:ext uri="{BB962C8B-B14F-4D97-AF65-F5344CB8AC3E}">
        <p14:creationId xmlns:p14="http://schemas.microsoft.com/office/powerpoint/2010/main" val="338082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C45B6-70F9-970D-43FC-44E99F96B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7384354-D310-3402-E044-475AB6E0D365}"/>
              </a:ext>
            </a:extLst>
          </p:cNvPr>
          <p:cNvSpPr/>
          <p:nvPr/>
        </p:nvSpPr>
        <p:spPr>
          <a:xfrm>
            <a:off x="11833412" y="1730188"/>
            <a:ext cx="179294" cy="3272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12502F6-6B4B-B577-6E38-5641941FCA61}"/>
              </a:ext>
            </a:extLst>
          </p:cNvPr>
          <p:cNvSpPr/>
          <p:nvPr/>
        </p:nvSpPr>
        <p:spPr>
          <a:xfrm>
            <a:off x="8148918" y="1730188"/>
            <a:ext cx="2348753" cy="860612"/>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ENVIRNOMENT TEMPRATURE</a:t>
            </a:r>
            <a:endParaRPr lang="en-IN" dirty="0">
              <a:solidFill>
                <a:schemeClr val="tx1"/>
              </a:solidFill>
            </a:endParaRPr>
          </a:p>
        </p:txBody>
      </p:sp>
      <p:sp>
        <p:nvSpPr>
          <p:cNvPr id="4" name="Rectangle 3">
            <a:extLst>
              <a:ext uri="{FF2B5EF4-FFF2-40B4-BE49-F238E27FC236}">
                <a16:creationId xmlns:a16="http://schemas.microsoft.com/office/drawing/2014/main" id="{A2B62D4A-1724-BF79-BC30-62542CFCB8AC}"/>
              </a:ext>
            </a:extLst>
          </p:cNvPr>
          <p:cNvSpPr/>
          <p:nvPr/>
        </p:nvSpPr>
        <p:spPr>
          <a:xfrm>
            <a:off x="8148917" y="2810435"/>
            <a:ext cx="2348753" cy="860612"/>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BODY TEMPRATURE</a:t>
            </a:r>
            <a:endParaRPr lang="en-IN" dirty="0">
              <a:solidFill>
                <a:schemeClr val="tx1"/>
              </a:solidFill>
            </a:endParaRPr>
          </a:p>
        </p:txBody>
      </p:sp>
      <p:sp>
        <p:nvSpPr>
          <p:cNvPr id="6" name="Rectangle 5">
            <a:extLst>
              <a:ext uri="{FF2B5EF4-FFF2-40B4-BE49-F238E27FC236}">
                <a16:creationId xmlns:a16="http://schemas.microsoft.com/office/drawing/2014/main" id="{E6965A5A-7C08-2776-64EA-4DC0FB5C2F9B}"/>
              </a:ext>
            </a:extLst>
          </p:cNvPr>
          <p:cNvSpPr/>
          <p:nvPr/>
        </p:nvSpPr>
        <p:spPr>
          <a:xfrm>
            <a:off x="8301318" y="3890682"/>
            <a:ext cx="2196353" cy="76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PLUSE RATE </a:t>
            </a:r>
            <a:endParaRPr lang="en-IN" dirty="0">
              <a:solidFill>
                <a:schemeClr val="tx1"/>
              </a:solidFill>
            </a:endParaRPr>
          </a:p>
        </p:txBody>
      </p:sp>
      <p:sp>
        <p:nvSpPr>
          <p:cNvPr id="7" name="Rectangle 6">
            <a:extLst>
              <a:ext uri="{FF2B5EF4-FFF2-40B4-BE49-F238E27FC236}">
                <a16:creationId xmlns:a16="http://schemas.microsoft.com/office/drawing/2014/main" id="{06BAC1A1-574A-2E98-E757-3DCCB227E764}"/>
              </a:ext>
            </a:extLst>
          </p:cNvPr>
          <p:cNvSpPr/>
          <p:nvPr/>
        </p:nvSpPr>
        <p:spPr>
          <a:xfrm>
            <a:off x="8148918" y="4912658"/>
            <a:ext cx="2411506" cy="762000"/>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SpO2</a:t>
            </a:r>
            <a:endParaRPr lang="en-IN" dirty="0">
              <a:solidFill>
                <a:schemeClr val="tx1"/>
              </a:solidFill>
            </a:endParaRPr>
          </a:p>
        </p:txBody>
      </p:sp>
      <p:sp>
        <p:nvSpPr>
          <p:cNvPr id="8" name="Rectangle 7">
            <a:extLst>
              <a:ext uri="{FF2B5EF4-FFF2-40B4-BE49-F238E27FC236}">
                <a16:creationId xmlns:a16="http://schemas.microsoft.com/office/drawing/2014/main" id="{A01B1217-0554-85B7-6F03-10C5047CFD45}"/>
              </a:ext>
            </a:extLst>
          </p:cNvPr>
          <p:cNvSpPr/>
          <p:nvPr/>
        </p:nvSpPr>
        <p:spPr>
          <a:xfrm>
            <a:off x="403412" y="3209365"/>
            <a:ext cx="3765176" cy="986118"/>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F0B4328-0767-1D5B-029E-181F7620331C}"/>
              </a:ext>
            </a:extLst>
          </p:cNvPr>
          <p:cNvSpPr/>
          <p:nvPr/>
        </p:nvSpPr>
        <p:spPr>
          <a:xfrm>
            <a:off x="11833412" y="6194612"/>
            <a:ext cx="358588"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0441DC8-1E21-FA9C-4EFF-507992E9250B}"/>
              </a:ext>
            </a:extLst>
          </p:cNvPr>
          <p:cNvSpPr/>
          <p:nvPr/>
        </p:nvSpPr>
        <p:spPr>
          <a:xfrm>
            <a:off x="7189694" y="1102659"/>
            <a:ext cx="1891553" cy="3675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192BD2E-E965-F84A-1C7D-2A5B332B3F3D}"/>
              </a:ext>
            </a:extLst>
          </p:cNvPr>
          <p:cNvSpPr/>
          <p:nvPr/>
        </p:nvSpPr>
        <p:spPr>
          <a:xfrm>
            <a:off x="3711389" y="1362635"/>
            <a:ext cx="1541929" cy="3675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767CB19-4FF9-5FD9-407A-4808CDB23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69843"/>
            <a:ext cx="2499454" cy="954337"/>
          </a:xfrm>
          <a:prstGeom prst="rect">
            <a:avLst/>
          </a:prstGeom>
        </p:spPr>
      </p:pic>
    </p:spTree>
    <p:extLst>
      <p:ext uri="{BB962C8B-B14F-4D97-AF65-F5344CB8AC3E}">
        <p14:creationId xmlns:p14="http://schemas.microsoft.com/office/powerpoint/2010/main" val="2950389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ABFB9-4C79-A03F-5B97-4EE91FA15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5A020FB-A468-A0B0-54D8-B158E6321FAE}"/>
              </a:ext>
            </a:extLst>
          </p:cNvPr>
          <p:cNvSpPr/>
          <p:nvPr/>
        </p:nvSpPr>
        <p:spPr>
          <a:xfrm>
            <a:off x="242047" y="3209365"/>
            <a:ext cx="6239435" cy="663388"/>
          </a:xfrm>
          <a:prstGeom prst="rect">
            <a:avLst/>
          </a:prstGeom>
          <a:solidFill>
            <a:srgbClr val="345BB6"/>
          </a:solidFill>
          <a:ln>
            <a:solidFill>
              <a:srgbClr val="345B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4D6F5675-AE11-513C-E0C4-064A5CEAFBDA}"/>
              </a:ext>
            </a:extLst>
          </p:cNvPr>
          <p:cNvSpPr/>
          <p:nvPr/>
        </p:nvSpPr>
        <p:spPr>
          <a:xfrm>
            <a:off x="11725835" y="1640541"/>
            <a:ext cx="349624" cy="33796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FDD74B7-C6FE-3F5C-9B79-4135B43AB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903663"/>
            <a:ext cx="2499454" cy="954337"/>
          </a:xfrm>
          <a:prstGeom prst="rect">
            <a:avLst/>
          </a:prstGeom>
        </p:spPr>
      </p:pic>
    </p:spTree>
    <p:extLst>
      <p:ext uri="{BB962C8B-B14F-4D97-AF65-F5344CB8AC3E}">
        <p14:creationId xmlns:p14="http://schemas.microsoft.com/office/powerpoint/2010/main" val="1104803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0D5FA-F098-1B3B-41E4-BA2C18261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F03B4FA-7B7A-B4DA-D26B-EED59A2AE474}"/>
              </a:ext>
            </a:extLst>
          </p:cNvPr>
          <p:cNvSpPr/>
          <p:nvPr/>
        </p:nvSpPr>
        <p:spPr>
          <a:xfrm>
            <a:off x="7117976" y="0"/>
            <a:ext cx="507402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ED1AEF0-6B8A-D13E-6EDD-169CDF83F036}"/>
              </a:ext>
            </a:extLst>
          </p:cNvPr>
          <p:cNvSpPr/>
          <p:nvPr/>
        </p:nvSpPr>
        <p:spPr>
          <a:xfrm>
            <a:off x="322729" y="3209365"/>
            <a:ext cx="5683624" cy="600635"/>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E7D4E7E-8137-511F-7932-84261EECE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8811" y="8965"/>
            <a:ext cx="5102154" cy="6768353"/>
          </a:xfrm>
          <a:prstGeom prst="rect">
            <a:avLst/>
          </a:prstGeom>
        </p:spPr>
      </p:pic>
      <p:pic>
        <p:nvPicPr>
          <p:cNvPr id="7" name="Picture 6">
            <a:extLst>
              <a:ext uri="{FF2B5EF4-FFF2-40B4-BE49-F238E27FC236}">
                <a16:creationId xmlns:a16="http://schemas.microsoft.com/office/drawing/2014/main" id="{CFB487F9-8C60-D477-5E07-B1942B9A8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2824" y="6201801"/>
            <a:ext cx="1507306" cy="575517"/>
          </a:xfrm>
          <a:prstGeom prst="rect">
            <a:avLst/>
          </a:prstGeom>
        </p:spPr>
      </p:pic>
    </p:spTree>
    <p:extLst>
      <p:ext uri="{BB962C8B-B14F-4D97-AF65-F5344CB8AC3E}">
        <p14:creationId xmlns:p14="http://schemas.microsoft.com/office/powerpoint/2010/main" val="109316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6A3A3-60E1-A9FB-E222-CE77F059E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996DF14-F0F7-24CA-3B8F-E21648AC6F56}"/>
              </a:ext>
            </a:extLst>
          </p:cNvPr>
          <p:cNvSpPr/>
          <p:nvPr/>
        </p:nvSpPr>
        <p:spPr>
          <a:xfrm>
            <a:off x="663388" y="4778188"/>
            <a:ext cx="2492188" cy="1013012"/>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latin typeface="Times New Roman" panose="02020603050405020304" pitchFamily="18" charset="0"/>
                <a:cs typeface="Times New Roman" panose="02020603050405020304" pitchFamily="18" charset="0"/>
              </a:rPr>
              <a:t>Integration with wearables.</a:t>
            </a:r>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CBA4E30-E336-1181-3DF5-AACCBFFC7CA3}"/>
              </a:ext>
            </a:extLst>
          </p:cNvPr>
          <p:cNvSpPr/>
          <p:nvPr/>
        </p:nvSpPr>
        <p:spPr>
          <a:xfrm>
            <a:off x="3451412" y="4849906"/>
            <a:ext cx="2716306" cy="1013012"/>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Behavioral Pattern Recognition</a:t>
            </a:r>
            <a:endParaRPr lang="en-IN" dirty="0">
              <a:solidFill>
                <a:schemeClr val="tx1">
                  <a:lumMod val="95000"/>
                  <a:lumOff val="5000"/>
                </a:schemeClr>
              </a:solidFill>
            </a:endParaRPr>
          </a:p>
        </p:txBody>
      </p:sp>
      <p:sp>
        <p:nvSpPr>
          <p:cNvPr id="4" name="Rectangle 3">
            <a:extLst>
              <a:ext uri="{FF2B5EF4-FFF2-40B4-BE49-F238E27FC236}">
                <a16:creationId xmlns:a16="http://schemas.microsoft.com/office/drawing/2014/main" id="{7EB33DF2-AC56-A073-3B1C-156287AE9384}"/>
              </a:ext>
            </a:extLst>
          </p:cNvPr>
          <p:cNvSpPr/>
          <p:nvPr/>
        </p:nvSpPr>
        <p:spPr>
          <a:xfrm>
            <a:off x="6096000" y="4701988"/>
            <a:ext cx="2420471" cy="1013012"/>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Data Privacy Enhancement</a:t>
            </a:r>
            <a:endParaRPr lang="en-IN" dirty="0">
              <a:solidFill>
                <a:schemeClr val="tx1">
                  <a:lumMod val="95000"/>
                  <a:lumOff val="5000"/>
                </a:schemeClr>
              </a:solidFill>
            </a:endParaRPr>
          </a:p>
        </p:txBody>
      </p:sp>
      <p:sp>
        <p:nvSpPr>
          <p:cNvPr id="6" name="Rectangle 5">
            <a:extLst>
              <a:ext uri="{FF2B5EF4-FFF2-40B4-BE49-F238E27FC236}">
                <a16:creationId xmlns:a16="http://schemas.microsoft.com/office/drawing/2014/main" id="{B2B11092-A8AF-50CA-F9B0-B94F2F4A32E7}"/>
              </a:ext>
            </a:extLst>
          </p:cNvPr>
          <p:cNvSpPr/>
          <p:nvPr/>
        </p:nvSpPr>
        <p:spPr>
          <a:xfrm>
            <a:off x="9117107" y="4630270"/>
            <a:ext cx="2653553" cy="1084730"/>
          </a:xfrm>
          <a:prstGeom prst="rect">
            <a:avLst/>
          </a:prstGeom>
          <a:solidFill>
            <a:srgbClr val="F8F8F8"/>
          </a:solidFill>
          <a:ln>
            <a:solidFill>
              <a:srgbClr val="FAFA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User Friendly Interface</a:t>
            </a:r>
            <a:endParaRPr lang="en-IN" dirty="0">
              <a:solidFill>
                <a:schemeClr val="tx1">
                  <a:lumMod val="95000"/>
                  <a:lumOff val="5000"/>
                </a:schemeClr>
              </a:solidFill>
            </a:endParaRPr>
          </a:p>
        </p:txBody>
      </p:sp>
      <p:pic>
        <p:nvPicPr>
          <p:cNvPr id="7" name="Picture 6">
            <a:extLst>
              <a:ext uri="{FF2B5EF4-FFF2-40B4-BE49-F238E27FC236}">
                <a16:creationId xmlns:a16="http://schemas.microsoft.com/office/drawing/2014/main" id="{5C73D48D-2192-5378-A03D-E5C3337F0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584102"/>
            <a:ext cx="2499454" cy="954337"/>
          </a:xfrm>
          <a:prstGeom prst="rect">
            <a:avLst/>
          </a:prstGeom>
        </p:spPr>
      </p:pic>
    </p:spTree>
    <p:extLst>
      <p:ext uri="{BB962C8B-B14F-4D97-AF65-F5344CB8AC3E}">
        <p14:creationId xmlns:p14="http://schemas.microsoft.com/office/powerpoint/2010/main" val="270686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98E51A-63D5-F21E-B9B8-05C5923B1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4049A25F-D5D4-DF1B-1A7D-9D4A785804C4}"/>
              </a:ext>
            </a:extLst>
          </p:cNvPr>
          <p:cNvSpPr/>
          <p:nvPr/>
        </p:nvSpPr>
        <p:spPr>
          <a:xfrm>
            <a:off x="-1" y="3059206"/>
            <a:ext cx="7086601" cy="739588"/>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FB5F3BE-FD25-85EE-C5FA-D9C0EF16342A}"/>
              </a:ext>
            </a:extLst>
          </p:cNvPr>
          <p:cNvSpPr/>
          <p:nvPr/>
        </p:nvSpPr>
        <p:spPr>
          <a:xfrm>
            <a:off x="11658600" y="0"/>
            <a:ext cx="533399" cy="6858000"/>
          </a:xfrm>
          <a:prstGeom prst="rect">
            <a:avLst/>
          </a:prstGeom>
          <a:solidFill>
            <a:srgbClr val="235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BCB53BD-EE48-D1C1-01A3-BD59A0DF6C85}"/>
              </a:ext>
            </a:extLst>
          </p:cNvPr>
          <p:cNvSpPr txBox="1"/>
          <p:nvPr/>
        </p:nvSpPr>
        <p:spPr>
          <a:xfrm>
            <a:off x="7803775" y="748548"/>
            <a:ext cx="2151532" cy="400110"/>
          </a:xfrm>
          <a:prstGeom prst="rect">
            <a:avLst/>
          </a:prstGeom>
          <a:solidFill>
            <a:schemeClr val="bg1"/>
          </a:solidFill>
          <a:ln>
            <a:noFill/>
          </a:ln>
        </p:spPr>
        <p:txBody>
          <a:bodyPr wrap="square" rtlCol="0">
            <a:spAutoFit/>
          </a:bodyPr>
          <a:lstStyle/>
          <a:p>
            <a:r>
              <a:rPr lang="en-IN" sz="2000" b="1" dirty="0">
                <a:latin typeface="Bahnschrift" panose="020B0502040204020203" pitchFamily="34" charset="0"/>
              </a:rPr>
              <a:t>01</a:t>
            </a:r>
            <a:r>
              <a:rPr lang="en-IN" sz="2000" dirty="0">
                <a:latin typeface="Bahnschrift" panose="020B0502040204020203" pitchFamily="34" charset="0"/>
              </a:rPr>
              <a:t>  </a:t>
            </a:r>
            <a:r>
              <a:rPr lang="en-IN" sz="2000" dirty="0">
                <a:latin typeface="Bahnschrift" panose="020B0502040204020203" pitchFamily="34" charset="0"/>
                <a:ea typeface="Microsoft YaHei UI" panose="020B0503020204020204" pitchFamily="34" charset="-122"/>
              </a:rPr>
              <a:t>Introduction</a:t>
            </a:r>
            <a:r>
              <a:rPr lang="en-IN" sz="2000" dirty="0">
                <a:latin typeface="Bahnschrift" panose="020B0502040204020203" pitchFamily="34" charset="0"/>
              </a:rPr>
              <a:t> </a:t>
            </a:r>
          </a:p>
        </p:txBody>
      </p:sp>
      <p:sp>
        <p:nvSpPr>
          <p:cNvPr id="14" name="TextBox 13">
            <a:extLst>
              <a:ext uri="{FF2B5EF4-FFF2-40B4-BE49-F238E27FC236}">
                <a16:creationId xmlns:a16="http://schemas.microsoft.com/office/drawing/2014/main" id="{EAE2E626-2AA9-7A31-26C0-F83428D3772A}"/>
              </a:ext>
            </a:extLst>
          </p:cNvPr>
          <p:cNvSpPr txBox="1"/>
          <p:nvPr/>
        </p:nvSpPr>
        <p:spPr>
          <a:xfrm>
            <a:off x="7803775" y="1354836"/>
            <a:ext cx="2151532" cy="400110"/>
          </a:xfrm>
          <a:prstGeom prst="rect">
            <a:avLst/>
          </a:prstGeom>
          <a:solidFill>
            <a:schemeClr val="bg1"/>
          </a:solidFill>
          <a:ln>
            <a:noFill/>
          </a:ln>
        </p:spPr>
        <p:txBody>
          <a:bodyPr wrap="square" rtlCol="0">
            <a:spAutoFit/>
          </a:bodyPr>
          <a:lstStyle/>
          <a:p>
            <a:r>
              <a:rPr lang="en-IN" sz="2000" b="1" dirty="0">
                <a:latin typeface="Bahnschrift" panose="020B0502040204020203" pitchFamily="34" charset="0"/>
                <a:ea typeface="Microsoft JhengHei UI" panose="020B0604030504040204" pitchFamily="34" charset="-120"/>
              </a:rPr>
              <a:t>02</a:t>
            </a:r>
            <a:r>
              <a:rPr lang="en-IN" sz="2000" dirty="0">
                <a:latin typeface="Bahnschrift" panose="020B0502040204020203" pitchFamily="34" charset="0"/>
                <a:ea typeface="Microsoft JhengHei UI" panose="020B0604030504040204" pitchFamily="34" charset="-120"/>
              </a:rPr>
              <a:t>  Our team </a:t>
            </a:r>
          </a:p>
        </p:txBody>
      </p:sp>
      <p:sp>
        <p:nvSpPr>
          <p:cNvPr id="15" name="TextBox 14">
            <a:extLst>
              <a:ext uri="{FF2B5EF4-FFF2-40B4-BE49-F238E27FC236}">
                <a16:creationId xmlns:a16="http://schemas.microsoft.com/office/drawing/2014/main" id="{1F035237-BEC1-288E-58E1-40310CD73A2E}"/>
              </a:ext>
            </a:extLst>
          </p:cNvPr>
          <p:cNvSpPr txBox="1"/>
          <p:nvPr/>
        </p:nvSpPr>
        <p:spPr>
          <a:xfrm>
            <a:off x="7803775" y="1961124"/>
            <a:ext cx="2281518" cy="400110"/>
          </a:xfrm>
          <a:prstGeom prst="rect">
            <a:avLst/>
          </a:prstGeom>
          <a:solidFill>
            <a:schemeClr val="bg1"/>
          </a:solidFill>
          <a:ln>
            <a:noFill/>
          </a:ln>
        </p:spPr>
        <p:txBody>
          <a:bodyPr wrap="square" rtlCol="0">
            <a:spAutoFit/>
          </a:bodyPr>
          <a:lstStyle/>
          <a:p>
            <a:r>
              <a:rPr lang="en-IN" sz="2000" b="1" dirty="0">
                <a:latin typeface="Bahnschrift" panose="020B0502040204020203" pitchFamily="34" charset="0"/>
              </a:rPr>
              <a:t>03</a:t>
            </a:r>
            <a:r>
              <a:rPr lang="en-IN" sz="2000" dirty="0">
                <a:latin typeface="Bahnschrift" panose="020B0502040204020203" pitchFamily="34" charset="0"/>
              </a:rPr>
              <a:t>  Project Slide </a:t>
            </a:r>
          </a:p>
        </p:txBody>
      </p:sp>
      <p:pic>
        <p:nvPicPr>
          <p:cNvPr id="2" name="Picture 1">
            <a:extLst>
              <a:ext uri="{FF2B5EF4-FFF2-40B4-BE49-F238E27FC236}">
                <a16:creationId xmlns:a16="http://schemas.microsoft.com/office/drawing/2014/main" id="{572DE641-6250-4054-B669-B0F00D28F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534" y="5718572"/>
            <a:ext cx="2499454" cy="954337"/>
          </a:xfrm>
          <a:prstGeom prst="rect">
            <a:avLst/>
          </a:prstGeom>
        </p:spPr>
      </p:pic>
    </p:spTree>
    <p:extLst>
      <p:ext uri="{BB962C8B-B14F-4D97-AF65-F5344CB8AC3E}">
        <p14:creationId xmlns:p14="http://schemas.microsoft.com/office/powerpoint/2010/main" val="356083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E1F74-43C2-9CBC-FDFB-FF632357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0"/>
            <a:ext cx="12192000" cy="6858000"/>
          </a:xfrm>
          <a:prstGeom prst="rect">
            <a:avLst/>
          </a:prstGeom>
        </p:spPr>
      </p:pic>
      <p:sp>
        <p:nvSpPr>
          <p:cNvPr id="7" name="Rectangle 6">
            <a:extLst>
              <a:ext uri="{FF2B5EF4-FFF2-40B4-BE49-F238E27FC236}">
                <a16:creationId xmlns:a16="http://schemas.microsoft.com/office/drawing/2014/main" id="{6D0E8584-3A9B-142E-1731-C91375F14826}"/>
              </a:ext>
            </a:extLst>
          </p:cNvPr>
          <p:cNvSpPr/>
          <p:nvPr/>
        </p:nvSpPr>
        <p:spPr>
          <a:xfrm>
            <a:off x="7075054" y="0"/>
            <a:ext cx="5116945" cy="68580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AFAFA"/>
              </a:solidFill>
            </a:endParaRPr>
          </a:p>
        </p:txBody>
      </p:sp>
      <p:sp>
        <p:nvSpPr>
          <p:cNvPr id="8" name="Rectangle 7">
            <a:extLst>
              <a:ext uri="{FF2B5EF4-FFF2-40B4-BE49-F238E27FC236}">
                <a16:creationId xmlns:a16="http://schemas.microsoft.com/office/drawing/2014/main" id="{B479DBB6-C25B-DDE5-DF9C-7584E73E93D1}"/>
              </a:ext>
            </a:extLst>
          </p:cNvPr>
          <p:cNvSpPr/>
          <p:nvPr/>
        </p:nvSpPr>
        <p:spPr>
          <a:xfrm>
            <a:off x="609601" y="3146613"/>
            <a:ext cx="5414682" cy="645458"/>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CE199C0-58C1-F033-3194-7F7D4B967A77}"/>
              </a:ext>
            </a:extLst>
          </p:cNvPr>
          <p:cNvSpPr txBox="1"/>
          <p:nvPr/>
        </p:nvSpPr>
        <p:spPr>
          <a:xfrm>
            <a:off x="7624482" y="-70826"/>
            <a:ext cx="3720353" cy="7080336"/>
          </a:xfrm>
          <a:prstGeom prst="rect">
            <a:avLst/>
          </a:prstGeom>
          <a:noFill/>
        </p:spPr>
        <p:txBody>
          <a:bodyPr wrap="square" rtlCol="0">
            <a:spAutoFit/>
          </a:bodyPr>
          <a:lstStyle/>
          <a:p>
            <a:pPr>
              <a:lnSpc>
                <a:spcPct val="150000"/>
              </a:lnSpc>
            </a:pPr>
            <a:r>
              <a:rPr lang="en-US" sz="48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The smart monitoring system has the potential to revolutionize child healthcare by providing real-time monitoring and alerts, improving access to healthcare services, and helping healthcare providers make more informed decisions. While there are challenges to implementing and adopting the system, the benefits are clear. By working together, healthcare providers and technology companies can ensure that children receive the best possible care. ”</a:t>
            </a:r>
          </a:p>
          <a:p>
            <a:pPr>
              <a:lnSpc>
                <a:spcPct val="150000"/>
              </a:lnSpc>
            </a:pPr>
            <a:r>
              <a:rPr lang="en-US" sz="4400"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en-IN" sz="4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C42FC12-56C3-874B-EACD-C4E23D3F6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903663"/>
            <a:ext cx="2499454" cy="954337"/>
          </a:xfrm>
          <a:prstGeom prst="rect">
            <a:avLst/>
          </a:prstGeom>
        </p:spPr>
      </p:pic>
    </p:spTree>
    <p:extLst>
      <p:ext uri="{BB962C8B-B14F-4D97-AF65-F5344CB8AC3E}">
        <p14:creationId xmlns:p14="http://schemas.microsoft.com/office/powerpoint/2010/main" val="74945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E2ED-DCFE-C4BB-8DF2-8D639AEB738C}"/>
              </a:ext>
            </a:extLst>
          </p:cNvPr>
          <p:cNvSpPr>
            <a:spLocks noGrp="1"/>
          </p:cNvSpPr>
          <p:nvPr>
            <p:ph type="title"/>
          </p:nvPr>
        </p:nvSpPr>
        <p:spPr/>
        <p:txBody>
          <a:bodyPr/>
          <a:lstStyle/>
          <a:p>
            <a:r>
              <a:rPr lang="en-US"/>
              <a:t>s</a:t>
            </a:r>
            <a:endParaRPr lang="en-IN"/>
          </a:p>
        </p:txBody>
      </p:sp>
      <p:sp>
        <p:nvSpPr>
          <p:cNvPr id="5" name="Rectangle 4">
            <a:extLst>
              <a:ext uri="{FF2B5EF4-FFF2-40B4-BE49-F238E27FC236}">
                <a16:creationId xmlns:a16="http://schemas.microsoft.com/office/drawing/2014/main" id="{22E8965B-FBD6-F6E5-1356-F686B696F8B7}"/>
              </a:ext>
            </a:extLst>
          </p:cNvPr>
          <p:cNvSpPr/>
          <p:nvPr/>
        </p:nvSpPr>
        <p:spPr>
          <a:xfrm>
            <a:off x="7055224" y="0"/>
            <a:ext cx="513677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Content Placeholder 7">
            <a:extLst>
              <a:ext uri="{FF2B5EF4-FFF2-40B4-BE49-F238E27FC236}">
                <a16:creationId xmlns:a16="http://schemas.microsoft.com/office/drawing/2014/main" id="{854EDD2B-4619-1B37-9180-2E20A30A8F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77103"/>
          </a:xfrm>
        </p:spPr>
      </p:pic>
    </p:spTree>
    <p:extLst>
      <p:ext uri="{BB962C8B-B14F-4D97-AF65-F5344CB8AC3E}">
        <p14:creationId xmlns:p14="http://schemas.microsoft.com/office/powerpoint/2010/main" val="20688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E23CA-5E89-7158-FDB5-66378CF7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AFB29E4-9255-5B05-BA12-7A585E06E485}"/>
              </a:ext>
            </a:extLst>
          </p:cNvPr>
          <p:cNvSpPr/>
          <p:nvPr/>
        </p:nvSpPr>
        <p:spPr>
          <a:xfrm>
            <a:off x="4869180" y="0"/>
            <a:ext cx="73228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50D9933-9675-FC4F-76C1-99621B300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610" y="1623060"/>
            <a:ext cx="6537960" cy="3611880"/>
          </a:xfrm>
          <a:prstGeom prst="rect">
            <a:avLst/>
          </a:prstGeom>
        </p:spPr>
      </p:pic>
      <p:sp>
        <p:nvSpPr>
          <p:cNvPr id="11" name="TextBox 10">
            <a:extLst>
              <a:ext uri="{FF2B5EF4-FFF2-40B4-BE49-F238E27FC236}">
                <a16:creationId xmlns:a16="http://schemas.microsoft.com/office/drawing/2014/main" id="{B4B44C62-D162-3E72-D38B-AC177B23D0A9}"/>
              </a:ext>
            </a:extLst>
          </p:cNvPr>
          <p:cNvSpPr txBox="1"/>
          <p:nvPr/>
        </p:nvSpPr>
        <p:spPr>
          <a:xfrm>
            <a:off x="342900" y="1490008"/>
            <a:ext cx="4526280" cy="40934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Aims to enhance child healthcare by utilizing advanced technology.</a:t>
            </a:r>
          </a:p>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Monitors vital signs, activity levels, and crucial health indicators.</a:t>
            </a:r>
          </a:p>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Provides real-time data for parents and healthcare providers.</a:t>
            </a:r>
          </a:p>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Alerts caregivers promptly if any concerning signs are detected.</a:t>
            </a:r>
          </a:p>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Offers continuous 24/7 health monitoring for children.</a:t>
            </a:r>
          </a:p>
          <a:p>
            <a:pPr marL="285750" indent="-285750">
              <a:buFont typeface="Arial" panose="020B0604020202020204" pitchFamily="34" charset="0"/>
              <a:buChar char="•"/>
            </a:pPr>
            <a:r>
              <a:rPr lang="en-US" sz="2000" dirty="0">
                <a:solidFill>
                  <a:schemeClr val="bg2">
                    <a:lumMod val="25000"/>
                  </a:schemeClr>
                </a:solidFill>
                <a:latin typeface="Bahnschrift" panose="020B0502040204020203" pitchFamily="34" charset="0"/>
              </a:rPr>
              <a:t> Provides parents with peace of mind regarding their child's well-being.</a:t>
            </a:r>
            <a:endParaRPr lang="en-IN" sz="2000" dirty="0">
              <a:solidFill>
                <a:schemeClr val="bg2">
                  <a:lumMod val="25000"/>
                </a:schemeClr>
              </a:solidFill>
              <a:latin typeface="Bahnschrift" panose="020B0502040204020203" pitchFamily="34" charset="0"/>
            </a:endParaRPr>
          </a:p>
        </p:txBody>
      </p:sp>
      <p:pic>
        <p:nvPicPr>
          <p:cNvPr id="2" name="Picture 1">
            <a:extLst>
              <a:ext uri="{FF2B5EF4-FFF2-40B4-BE49-F238E27FC236}">
                <a16:creationId xmlns:a16="http://schemas.microsoft.com/office/drawing/2014/main" id="{3D653685-FC07-A867-5D8E-1C52C66D9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217" y="5817184"/>
            <a:ext cx="2499454" cy="954337"/>
          </a:xfrm>
          <a:prstGeom prst="rect">
            <a:avLst/>
          </a:prstGeom>
        </p:spPr>
      </p:pic>
    </p:spTree>
    <p:extLst>
      <p:ext uri="{BB962C8B-B14F-4D97-AF65-F5344CB8AC3E}">
        <p14:creationId xmlns:p14="http://schemas.microsoft.com/office/powerpoint/2010/main" val="91423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EBFC1-6FF9-7D65-E7EF-AF05CEFD6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25E03C6-81EF-B540-74E0-EB171A14D0F7}"/>
              </a:ext>
            </a:extLst>
          </p:cNvPr>
          <p:cNvSpPr/>
          <p:nvPr/>
        </p:nvSpPr>
        <p:spPr>
          <a:xfrm>
            <a:off x="-98612" y="1597070"/>
            <a:ext cx="12192000" cy="5277508"/>
          </a:xfrm>
          <a:prstGeom prst="rect">
            <a:avLst/>
          </a:prstGeom>
          <a:solidFill>
            <a:srgbClr val="345B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D386276-B877-75F8-65F0-24D9C0E6B6E1}"/>
              </a:ext>
            </a:extLst>
          </p:cNvPr>
          <p:cNvSpPr/>
          <p:nvPr/>
        </p:nvSpPr>
        <p:spPr>
          <a:xfrm>
            <a:off x="4908176" y="0"/>
            <a:ext cx="7283824" cy="1613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6DD5EDB-A750-406B-E127-7C7BACC3773B}"/>
              </a:ext>
            </a:extLst>
          </p:cNvPr>
          <p:cNvSpPr/>
          <p:nvPr/>
        </p:nvSpPr>
        <p:spPr>
          <a:xfrm>
            <a:off x="430306" y="2286000"/>
            <a:ext cx="995082" cy="995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89F68D0A-D339-3D62-C989-D237F87EB726}"/>
              </a:ext>
            </a:extLst>
          </p:cNvPr>
          <p:cNvSpPr/>
          <p:nvPr/>
        </p:nvSpPr>
        <p:spPr>
          <a:xfrm>
            <a:off x="430306" y="3751729"/>
            <a:ext cx="995082" cy="99508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E1ED915-AB06-1139-4F4E-1BC677E06562}"/>
              </a:ext>
            </a:extLst>
          </p:cNvPr>
          <p:cNvSpPr/>
          <p:nvPr/>
        </p:nvSpPr>
        <p:spPr>
          <a:xfrm>
            <a:off x="430306" y="5217459"/>
            <a:ext cx="995082" cy="995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CADC56A-67DE-F433-FCC6-6490A33FFA4A}"/>
              </a:ext>
            </a:extLst>
          </p:cNvPr>
          <p:cNvSpPr/>
          <p:nvPr/>
        </p:nvSpPr>
        <p:spPr>
          <a:xfrm>
            <a:off x="6311153" y="2286000"/>
            <a:ext cx="995082" cy="995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D618718E-D14C-65CA-D878-B2661C5FCBDF}"/>
              </a:ext>
            </a:extLst>
          </p:cNvPr>
          <p:cNvSpPr/>
          <p:nvPr/>
        </p:nvSpPr>
        <p:spPr>
          <a:xfrm>
            <a:off x="6311153" y="3751729"/>
            <a:ext cx="995082" cy="995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F8C3B92-F971-4A91-F71B-F03D3636822C}"/>
              </a:ext>
            </a:extLst>
          </p:cNvPr>
          <p:cNvSpPr/>
          <p:nvPr/>
        </p:nvSpPr>
        <p:spPr>
          <a:xfrm>
            <a:off x="6311153" y="5217459"/>
            <a:ext cx="995082" cy="9950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5E528880-0C88-6FFE-652A-3E2876B2CCBC}"/>
              </a:ext>
            </a:extLst>
          </p:cNvPr>
          <p:cNvSpPr txBox="1"/>
          <p:nvPr/>
        </p:nvSpPr>
        <p:spPr>
          <a:xfrm>
            <a:off x="1694328" y="2470665"/>
            <a:ext cx="3146612" cy="400110"/>
          </a:xfrm>
          <a:prstGeom prst="rect">
            <a:avLst/>
          </a:prstGeom>
          <a:solidFill>
            <a:srgbClr val="345BB6"/>
          </a:solidFill>
        </p:spPr>
        <p:txBody>
          <a:bodyPr wrap="square" rtlCol="0">
            <a:spAutoFit/>
          </a:bodyPr>
          <a:lstStyle/>
          <a:p>
            <a:r>
              <a:rPr lang="en-US" sz="2000" dirty="0">
                <a:solidFill>
                  <a:schemeClr val="bg1"/>
                </a:solidFill>
                <a:latin typeface="Bahnschrift" panose="020B0502040204020203" pitchFamily="34" charset="0"/>
              </a:rPr>
              <a:t>AMAN KUMAR JHA</a:t>
            </a:r>
            <a:endParaRPr lang="en-IN" dirty="0"/>
          </a:p>
        </p:txBody>
      </p:sp>
      <p:sp>
        <p:nvSpPr>
          <p:cNvPr id="16" name="TextBox 15">
            <a:extLst>
              <a:ext uri="{FF2B5EF4-FFF2-40B4-BE49-F238E27FC236}">
                <a16:creationId xmlns:a16="http://schemas.microsoft.com/office/drawing/2014/main" id="{D3041905-14C1-114C-B5EF-8557248033F5}"/>
              </a:ext>
            </a:extLst>
          </p:cNvPr>
          <p:cNvSpPr txBox="1"/>
          <p:nvPr/>
        </p:nvSpPr>
        <p:spPr>
          <a:xfrm>
            <a:off x="1694328" y="3946711"/>
            <a:ext cx="3146612" cy="707886"/>
          </a:xfrm>
          <a:prstGeom prst="rect">
            <a:avLst/>
          </a:prstGeom>
          <a:solidFill>
            <a:srgbClr val="345BB6"/>
          </a:solidFill>
        </p:spPr>
        <p:txBody>
          <a:bodyPr wrap="square" rtlCol="0">
            <a:spAutoFit/>
          </a:bodyPr>
          <a:lstStyle/>
          <a:p>
            <a:r>
              <a:rPr lang="en-IN" sz="2000" dirty="0">
                <a:solidFill>
                  <a:schemeClr val="bg1"/>
                </a:solidFill>
                <a:latin typeface="Bahnschrift" panose="020B0502040204020203" pitchFamily="34" charset="0"/>
              </a:rPr>
              <a:t>LOKENDRA SINGH RAJAWAT</a:t>
            </a:r>
            <a:r>
              <a:rPr lang="en-IN" dirty="0"/>
              <a:t> </a:t>
            </a:r>
          </a:p>
        </p:txBody>
      </p:sp>
      <p:sp>
        <p:nvSpPr>
          <p:cNvPr id="17" name="TextBox 16">
            <a:extLst>
              <a:ext uri="{FF2B5EF4-FFF2-40B4-BE49-F238E27FC236}">
                <a16:creationId xmlns:a16="http://schemas.microsoft.com/office/drawing/2014/main" id="{09827BC0-ED19-CE26-4710-BE5D36D7CFBA}"/>
              </a:ext>
            </a:extLst>
          </p:cNvPr>
          <p:cNvSpPr txBox="1"/>
          <p:nvPr/>
        </p:nvSpPr>
        <p:spPr>
          <a:xfrm>
            <a:off x="1707775" y="5372099"/>
            <a:ext cx="3146612" cy="400110"/>
          </a:xfrm>
          <a:prstGeom prst="rect">
            <a:avLst/>
          </a:prstGeom>
          <a:solidFill>
            <a:srgbClr val="345BB6"/>
          </a:solidFill>
        </p:spPr>
        <p:txBody>
          <a:bodyPr wrap="square" rtlCol="0">
            <a:spAutoFit/>
          </a:bodyPr>
          <a:lstStyle/>
          <a:p>
            <a:r>
              <a:rPr lang="en-US" sz="2000" dirty="0">
                <a:solidFill>
                  <a:schemeClr val="bg1"/>
                </a:solidFill>
                <a:latin typeface="Bahnschrift" panose="020B0502040204020203" pitchFamily="34" charset="0"/>
              </a:rPr>
              <a:t>S</a:t>
            </a:r>
            <a:r>
              <a:rPr lang="en-IN" sz="2000" dirty="0">
                <a:solidFill>
                  <a:schemeClr val="bg1"/>
                </a:solidFill>
                <a:latin typeface="Bahnschrift" panose="020B0502040204020203" pitchFamily="34" charset="0"/>
              </a:rPr>
              <a:t>UMIT SAMADHIYA</a:t>
            </a:r>
          </a:p>
        </p:txBody>
      </p:sp>
      <p:sp>
        <p:nvSpPr>
          <p:cNvPr id="18" name="TextBox 17">
            <a:extLst>
              <a:ext uri="{FF2B5EF4-FFF2-40B4-BE49-F238E27FC236}">
                <a16:creationId xmlns:a16="http://schemas.microsoft.com/office/drawing/2014/main" id="{D87E9962-F8D3-D789-EDDB-B826F8C0EAE6}"/>
              </a:ext>
            </a:extLst>
          </p:cNvPr>
          <p:cNvSpPr txBox="1"/>
          <p:nvPr/>
        </p:nvSpPr>
        <p:spPr>
          <a:xfrm>
            <a:off x="7763434" y="2470665"/>
            <a:ext cx="3146612" cy="400110"/>
          </a:xfrm>
          <a:prstGeom prst="rect">
            <a:avLst/>
          </a:prstGeom>
          <a:solidFill>
            <a:srgbClr val="345BB6"/>
          </a:solidFill>
        </p:spPr>
        <p:txBody>
          <a:bodyPr wrap="square" rtlCol="0">
            <a:spAutoFit/>
          </a:bodyPr>
          <a:lstStyle/>
          <a:p>
            <a:r>
              <a:rPr lang="en-IN" sz="2000" dirty="0">
                <a:solidFill>
                  <a:schemeClr val="bg1"/>
                </a:solidFill>
                <a:latin typeface="Bahnschrift" panose="020B0502040204020203" pitchFamily="34" charset="0"/>
              </a:rPr>
              <a:t>ANUSHKA JAIN</a:t>
            </a:r>
          </a:p>
        </p:txBody>
      </p:sp>
      <p:sp>
        <p:nvSpPr>
          <p:cNvPr id="19" name="TextBox 18">
            <a:extLst>
              <a:ext uri="{FF2B5EF4-FFF2-40B4-BE49-F238E27FC236}">
                <a16:creationId xmlns:a16="http://schemas.microsoft.com/office/drawing/2014/main" id="{5E3F6F0D-1E76-8E57-CF92-206815070C41}"/>
              </a:ext>
            </a:extLst>
          </p:cNvPr>
          <p:cNvSpPr txBox="1"/>
          <p:nvPr/>
        </p:nvSpPr>
        <p:spPr>
          <a:xfrm>
            <a:off x="7763434" y="3946711"/>
            <a:ext cx="3146612" cy="400110"/>
          </a:xfrm>
          <a:prstGeom prst="rect">
            <a:avLst/>
          </a:prstGeom>
          <a:solidFill>
            <a:srgbClr val="345BB6"/>
          </a:solidFill>
        </p:spPr>
        <p:txBody>
          <a:bodyPr wrap="square" rtlCol="0">
            <a:spAutoFit/>
          </a:bodyPr>
          <a:lstStyle/>
          <a:p>
            <a:r>
              <a:rPr lang="en-US" sz="2000" dirty="0">
                <a:solidFill>
                  <a:schemeClr val="bg1"/>
                </a:solidFill>
                <a:latin typeface="Bahnschrift" panose="020B0502040204020203" pitchFamily="34" charset="0"/>
              </a:rPr>
              <a:t>K</a:t>
            </a:r>
            <a:r>
              <a:rPr lang="en-IN" sz="2000" dirty="0">
                <a:solidFill>
                  <a:schemeClr val="bg1"/>
                </a:solidFill>
                <a:latin typeface="Bahnschrift" panose="020B0502040204020203" pitchFamily="34" charset="0"/>
              </a:rPr>
              <a:t>ARTIK SINGH CHAUHAN</a:t>
            </a:r>
          </a:p>
        </p:txBody>
      </p:sp>
      <p:sp>
        <p:nvSpPr>
          <p:cNvPr id="20" name="TextBox 19">
            <a:extLst>
              <a:ext uri="{FF2B5EF4-FFF2-40B4-BE49-F238E27FC236}">
                <a16:creationId xmlns:a16="http://schemas.microsoft.com/office/drawing/2014/main" id="{77CC244D-BE93-B818-9E22-268385D3766E}"/>
              </a:ext>
            </a:extLst>
          </p:cNvPr>
          <p:cNvSpPr txBox="1"/>
          <p:nvPr/>
        </p:nvSpPr>
        <p:spPr>
          <a:xfrm>
            <a:off x="7763434" y="5412441"/>
            <a:ext cx="3612778" cy="400110"/>
          </a:xfrm>
          <a:prstGeom prst="rect">
            <a:avLst/>
          </a:prstGeom>
          <a:solidFill>
            <a:srgbClr val="345BB6"/>
          </a:solidFill>
        </p:spPr>
        <p:txBody>
          <a:bodyPr wrap="square" rtlCol="0">
            <a:spAutoFit/>
          </a:bodyPr>
          <a:lstStyle/>
          <a:p>
            <a:r>
              <a:rPr lang="en-US" sz="2000" dirty="0">
                <a:solidFill>
                  <a:schemeClr val="bg1"/>
                </a:solidFill>
                <a:latin typeface="Bahnschrift" panose="020B0502040204020203" pitchFamily="34" charset="0"/>
              </a:rPr>
              <a:t>S</a:t>
            </a:r>
            <a:r>
              <a:rPr lang="en-IN" sz="2000" dirty="0">
                <a:solidFill>
                  <a:schemeClr val="bg1"/>
                </a:solidFill>
                <a:latin typeface="Bahnschrift" panose="020B0502040204020203" pitchFamily="34" charset="0"/>
              </a:rPr>
              <a:t>URYANSH SINGH</a:t>
            </a:r>
          </a:p>
        </p:txBody>
      </p:sp>
      <p:pic>
        <p:nvPicPr>
          <p:cNvPr id="22" name="Picture 21">
            <a:extLst>
              <a:ext uri="{FF2B5EF4-FFF2-40B4-BE49-F238E27FC236}">
                <a16:creationId xmlns:a16="http://schemas.microsoft.com/office/drawing/2014/main" id="{4CCF7892-E0DB-81DB-F775-E43B02C72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153" y="2285999"/>
            <a:ext cx="1026462" cy="1129554"/>
          </a:xfrm>
          <a:prstGeom prst="rect">
            <a:avLst/>
          </a:prstGeom>
        </p:spPr>
      </p:pic>
      <p:pic>
        <p:nvPicPr>
          <p:cNvPr id="24" name="Picture 23">
            <a:extLst>
              <a:ext uri="{FF2B5EF4-FFF2-40B4-BE49-F238E27FC236}">
                <a16:creationId xmlns:a16="http://schemas.microsoft.com/office/drawing/2014/main" id="{C300E673-7DD1-05EB-18D4-F6B4B1757D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197" y="5217459"/>
            <a:ext cx="1165417" cy="995083"/>
          </a:xfrm>
          <a:prstGeom prst="rect">
            <a:avLst/>
          </a:prstGeom>
        </p:spPr>
      </p:pic>
      <p:pic>
        <p:nvPicPr>
          <p:cNvPr id="26" name="Picture 25">
            <a:extLst>
              <a:ext uri="{FF2B5EF4-FFF2-40B4-BE49-F238E27FC236}">
                <a16:creationId xmlns:a16="http://schemas.microsoft.com/office/drawing/2014/main" id="{F5831E36-3D3C-AAF5-8A40-993368034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06" y="2285999"/>
            <a:ext cx="1026463" cy="1021976"/>
          </a:xfrm>
          <a:prstGeom prst="rect">
            <a:avLst/>
          </a:prstGeom>
        </p:spPr>
      </p:pic>
      <p:pic>
        <p:nvPicPr>
          <p:cNvPr id="28" name="Picture 27">
            <a:extLst>
              <a:ext uri="{FF2B5EF4-FFF2-40B4-BE49-F238E27FC236}">
                <a16:creationId xmlns:a16="http://schemas.microsoft.com/office/drawing/2014/main" id="{A9B16480-E739-F653-9CBD-7F4AD732B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67" y="3738283"/>
            <a:ext cx="1064559" cy="991952"/>
          </a:xfrm>
          <a:prstGeom prst="rect">
            <a:avLst/>
          </a:prstGeom>
        </p:spPr>
      </p:pic>
      <p:pic>
        <p:nvPicPr>
          <p:cNvPr id="30" name="Picture 29">
            <a:extLst>
              <a:ext uri="{FF2B5EF4-FFF2-40B4-BE49-F238E27FC236}">
                <a16:creationId xmlns:a16="http://schemas.microsoft.com/office/drawing/2014/main" id="{7CFF95A6-60C7-9900-F56E-AAA18D3951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675" y="3785543"/>
            <a:ext cx="1064559" cy="944692"/>
          </a:xfrm>
          <a:prstGeom prst="rect">
            <a:avLst/>
          </a:prstGeom>
        </p:spPr>
      </p:pic>
      <p:pic>
        <p:nvPicPr>
          <p:cNvPr id="32" name="Picture 31">
            <a:extLst>
              <a:ext uri="{FF2B5EF4-FFF2-40B4-BE49-F238E27FC236}">
                <a16:creationId xmlns:a16="http://schemas.microsoft.com/office/drawing/2014/main" id="{5B0B3811-C785-2F92-CDFA-FF29DCBF9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927" y="5247613"/>
            <a:ext cx="1109518" cy="964927"/>
          </a:xfrm>
          <a:prstGeom prst="rect">
            <a:avLst/>
          </a:prstGeom>
        </p:spPr>
      </p:pic>
      <p:pic>
        <p:nvPicPr>
          <p:cNvPr id="33" name="Picture 32">
            <a:extLst>
              <a:ext uri="{FF2B5EF4-FFF2-40B4-BE49-F238E27FC236}">
                <a16:creationId xmlns:a16="http://schemas.microsoft.com/office/drawing/2014/main" id="{3E22CDFA-535E-61F1-3343-671D2CD42C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9823" y="54281"/>
            <a:ext cx="2499454" cy="954337"/>
          </a:xfrm>
          <a:prstGeom prst="rect">
            <a:avLst/>
          </a:prstGeom>
        </p:spPr>
      </p:pic>
    </p:spTree>
    <p:extLst>
      <p:ext uri="{BB962C8B-B14F-4D97-AF65-F5344CB8AC3E}">
        <p14:creationId xmlns:p14="http://schemas.microsoft.com/office/powerpoint/2010/main" val="1435142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C33B-F3A4-4387-8382-40E30DB7655D}"/>
              </a:ext>
            </a:extLst>
          </p:cNvPr>
          <p:cNvSpPr>
            <a:spLocks noGrp="1"/>
          </p:cNvSpPr>
          <p:nvPr>
            <p:ph type="title"/>
          </p:nvPr>
        </p:nvSpPr>
        <p:spPr/>
        <p:txBody>
          <a:bodyPr/>
          <a:lstStyle/>
          <a:p>
            <a:r>
              <a:rPr lang="en-US" dirty="0">
                <a:solidFill>
                  <a:schemeClr val="accent1"/>
                </a:solidFill>
                <a:latin typeface="Arial Black" panose="020B0A04020102020204" pitchFamily="34" charset="0"/>
              </a:rPr>
              <a:t>PROJECT SLIDE</a:t>
            </a:r>
            <a:endParaRPr lang="en-IN" dirty="0">
              <a:solidFill>
                <a:schemeClr val="accent1"/>
              </a:solidFill>
              <a:latin typeface="Arial Black" panose="020B0A04020102020204" pitchFamily="34" charset="0"/>
            </a:endParaRPr>
          </a:p>
        </p:txBody>
      </p:sp>
      <p:pic>
        <p:nvPicPr>
          <p:cNvPr id="7" name="Picture Placeholder 6">
            <a:extLst>
              <a:ext uri="{FF2B5EF4-FFF2-40B4-BE49-F238E27FC236}">
                <a16:creationId xmlns:a16="http://schemas.microsoft.com/office/drawing/2014/main" id="{D8C9457E-468C-1E94-7F5A-E448CDE3179A}"/>
              </a:ext>
            </a:extLst>
          </p:cNvPr>
          <p:cNvPicPr>
            <a:picLocks noGrp="1" noChangeAspect="1"/>
          </p:cNvPicPr>
          <p:nvPr>
            <p:ph type="pic" idx="1"/>
          </p:nvPr>
        </p:nvPicPr>
        <p:blipFill>
          <a:blip r:embed="rId2"/>
          <a:srcRect l="3505" r="3505"/>
          <a:stretch/>
        </p:blipFill>
        <p:spPr/>
      </p:pic>
      <p:sp>
        <p:nvSpPr>
          <p:cNvPr id="4" name="Text Placeholder 3">
            <a:extLst>
              <a:ext uri="{FF2B5EF4-FFF2-40B4-BE49-F238E27FC236}">
                <a16:creationId xmlns:a16="http://schemas.microsoft.com/office/drawing/2014/main" id="{AD72C910-40C2-98E4-7002-A516D49FDC1B}"/>
              </a:ext>
            </a:extLst>
          </p:cNvPr>
          <p:cNvSpPr>
            <a:spLocks noGrp="1"/>
          </p:cNvSpPr>
          <p:nvPr>
            <p:ph type="body" sz="half" idx="2"/>
          </p:nvPr>
        </p:nvSpPr>
        <p:spPr/>
        <p:txBody>
          <a:bodyPr/>
          <a:lstStyle/>
          <a:p>
            <a:r>
              <a:rPr lang="en-US" dirty="0">
                <a:latin typeface="Arial Black" panose="020B0A04020102020204" pitchFamily="34" charset="0"/>
              </a:rPr>
              <a:t>CHILD HEALTH MONITORING SYSTEM</a:t>
            </a:r>
            <a:endParaRPr lang="en-IN" dirty="0">
              <a:latin typeface="Arial Black" panose="020B0A04020102020204" pitchFamily="34" charset="0"/>
            </a:endParaRPr>
          </a:p>
        </p:txBody>
      </p:sp>
      <p:pic>
        <p:nvPicPr>
          <p:cNvPr id="3" name="Picture 2">
            <a:extLst>
              <a:ext uri="{FF2B5EF4-FFF2-40B4-BE49-F238E27FC236}">
                <a16:creationId xmlns:a16="http://schemas.microsoft.com/office/drawing/2014/main" id="{E99300A3-E762-1B9A-0215-E7EAF1676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1" y="5646855"/>
            <a:ext cx="2499454" cy="954337"/>
          </a:xfrm>
          <a:prstGeom prst="rect">
            <a:avLst/>
          </a:prstGeom>
        </p:spPr>
      </p:pic>
    </p:spTree>
    <p:extLst>
      <p:ext uri="{BB962C8B-B14F-4D97-AF65-F5344CB8AC3E}">
        <p14:creationId xmlns:p14="http://schemas.microsoft.com/office/powerpoint/2010/main" val="88218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0BDD0A-70E7-B0BF-D0BA-DD1932BD9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 y="26895"/>
            <a:ext cx="12192000" cy="6858000"/>
          </a:xfrm>
          <a:prstGeom prst="rect">
            <a:avLst/>
          </a:prstGeom>
        </p:spPr>
      </p:pic>
      <p:sp>
        <p:nvSpPr>
          <p:cNvPr id="6" name="Rectangle 5">
            <a:extLst>
              <a:ext uri="{FF2B5EF4-FFF2-40B4-BE49-F238E27FC236}">
                <a16:creationId xmlns:a16="http://schemas.microsoft.com/office/drawing/2014/main" id="{750D17D7-C99C-6CC4-7244-54BBDAA0F5CF}"/>
              </a:ext>
            </a:extLst>
          </p:cNvPr>
          <p:cNvSpPr/>
          <p:nvPr/>
        </p:nvSpPr>
        <p:spPr>
          <a:xfrm>
            <a:off x="0" y="3012141"/>
            <a:ext cx="7019365" cy="806824"/>
          </a:xfrm>
          <a:prstGeom prst="rect">
            <a:avLst/>
          </a:prstGeom>
          <a:solidFill>
            <a:srgbClr val="345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9C357493-C9C1-3C65-4D6B-FAE1C014EC61}"/>
              </a:ext>
            </a:extLst>
          </p:cNvPr>
          <p:cNvSpPr/>
          <p:nvPr/>
        </p:nvSpPr>
        <p:spPr>
          <a:xfrm>
            <a:off x="11761694" y="1721224"/>
            <a:ext cx="313765" cy="33796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F1C25CF-A0EB-6C54-556B-E34A41AB5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546" y="5903663"/>
            <a:ext cx="2499454" cy="954337"/>
          </a:xfrm>
          <a:prstGeom prst="rect">
            <a:avLst/>
          </a:prstGeom>
        </p:spPr>
      </p:pic>
    </p:spTree>
    <p:extLst>
      <p:ext uri="{BB962C8B-B14F-4D97-AF65-F5344CB8AC3E}">
        <p14:creationId xmlns:p14="http://schemas.microsoft.com/office/powerpoint/2010/main" val="346158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9C9CB-806A-BDF8-6AA8-F58A2865C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0" y="0"/>
            <a:ext cx="12192000" cy="6858000"/>
          </a:xfrm>
          <a:prstGeom prst="rect">
            <a:avLst/>
          </a:prstGeom>
        </p:spPr>
      </p:pic>
      <p:sp>
        <p:nvSpPr>
          <p:cNvPr id="8" name="Rectangle 7">
            <a:extLst>
              <a:ext uri="{FF2B5EF4-FFF2-40B4-BE49-F238E27FC236}">
                <a16:creationId xmlns:a16="http://schemas.microsoft.com/office/drawing/2014/main" id="{5CE6B794-3F85-E317-6B96-24FCE8A17DB4}"/>
              </a:ext>
            </a:extLst>
          </p:cNvPr>
          <p:cNvSpPr/>
          <p:nvPr/>
        </p:nvSpPr>
        <p:spPr>
          <a:xfrm>
            <a:off x="0" y="1317812"/>
            <a:ext cx="6096000" cy="5540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DA95531-DAFB-A1F4-1AD9-9FCF416002DE}"/>
              </a:ext>
            </a:extLst>
          </p:cNvPr>
          <p:cNvSpPr txBox="1"/>
          <p:nvPr/>
        </p:nvSpPr>
        <p:spPr>
          <a:xfrm>
            <a:off x="757293" y="1423376"/>
            <a:ext cx="4823460" cy="400110"/>
          </a:xfrm>
          <a:prstGeom prst="rect">
            <a:avLst/>
          </a:prstGeom>
          <a:solidFill>
            <a:schemeClr val="bg1"/>
          </a:solidFill>
        </p:spPr>
        <p:txBody>
          <a:bodyPr wrap="square" rtlCol="0">
            <a:spAutoFit/>
          </a:bodyPr>
          <a:lstStyle/>
          <a:p>
            <a:r>
              <a:rPr lang="en-IN" sz="2000" dirty="0">
                <a:solidFill>
                  <a:schemeClr val="bg2">
                    <a:lumMod val="25000"/>
                  </a:schemeClr>
                </a:solidFill>
                <a:latin typeface="Bahnschrift" panose="020B0502040204020203" pitchFamily="34" charset="0"/>
              </a:rPr>
              <a:t>Limited Monitoring Capability</a:t>
            </a:r>
          </a:p>
        </p:txBody>
      </p:sp>
      <p:sp>
        <p:nvSpPr>
          <p:cNvPr id="10" name="TextBox 9">
            <a:extLst>
              <a:ext uri="{FF2B5EF4-FFF2-40B4-BE49-F238E27FC236}">
                <a16:creationId xmlns:a16="http://schemas.microsoft.com/office/drawing/2014/main" id="{B97C713E-740A-0AAE-8E32-5B3ED6FD7854}"/>
              </a:ext>
            </a:extLst>
          </p:cNvPr>
          <p:cNvSpPr txBox="1"/>
          <p:nvPr/>
        </p:nvSpPr>
        <p:spPr>
          <a:xfrm>
            <a:off x="94130" y="1929050"/>
            <a:ext cx="6096000" cy="3170099"/>
          </a:xfrm>
          <a:prstGeom prst="rect">
            <a:avLst/>
          </a:prstGeom>
          <a:noFill/>
        </p:spPr>
        <p:txBody>
          <a:bodyPr wrap="square" rtlCol="0">
            <a:spAutoFit/>
          </a:bodyPr>
          <a:lstStyle/>
          <a:p>
            <a:r>
              <a:rPr lang="en-IN" sz="2000" b="1" dirty="0">
                <a:solidFill>
                  <a:srgbClr val="3859B7"/>
                </a:solidFill>
                <a:latin typeface="Bahnschrift" panose="020B0502040204020203" pitchFamily="34" charset="0"/>
              </a:rPr>
              <a:t>Problem 01</a:t>
            </a:r>
          </a:p>
          <a:p>
            <a:r>
              <a:rPr lang="en-IN" sz="2000" b="1" dirty="0">
                <a:solidFill>
                  <a:schemeClr val="tx1">
                    <a:lumMod val="65000"/>
                    <a:lumOff val="35000"/>
                  </a:schemeClr>
                </a:solidFill>
                <a:latin typeface="Bahnschrift" panose="020B0502040204020203" pitchFamily="34" charset="0"/>
              </a:rPr>
              <a:t>           Lack of Parental Oversight.</a:t>
            </a:r>
          </a:p>
          <a:p>
            <a:r>
              <a:rPr lang="en-IN" sz="2000" b="1" dirty="0">
                <a:solidFill>
                  <a:srgbClr val="3859B7"/>
                </a:solidFill>
                <a:latin typeface="Bahnschrift" panose="020B0502040204020203" pitchFamily="34" charset="0"/>
              </a:rPr>
              <a:t>Problem 02</a:t>
            </a:r>
          </a:p>
          <a:p>
            <a:r>
              <a:rPr lang="en-IN" sz="2000" dirty="0">
                <a:solidFill>
                  <a:schemeClr val="bg2">
                    <a:lumMod val="25000"/>
                  </a:schemeClr>
                </a:solidFill>
                <a:latin typeface="Bahnschrift" panose="020B0502040204020203" pitchFamily="34" charset="0"/>
              </a:rPr>
              <a:t>         </a:t>
            </a:r>
            <a:r>
              <a:rPr lang="en-IN" sz="2000" dirty="0">
                <a:solidFill>
                  <a:schemeClr val="tx1">
                    <a:lumMod val="65000"/>
                    <a:lumOff val="35000"/>
                  </a:schemeClr>
                </a:solidFill>
                <a:latin typeface="Bahnschrift" panose="020B0502040204020203" pitchFamily="34" charset="0"/>
              </a:rPr>
              <a:t> </a:t>
            </a:r>
            <a:r>
              <a:rPr lang="en-US" sz="2000" dirty="0">
                <a:solidFill>
                  <a:schemeClr val="tx1">
                    <a:lumMod val="75000"/>
                    <a:lumOff val="25000"/>
                  </a:schemeClr>
                </a:solidFill>
                <a:latin typeface="Bahnschrift" panose="020B0502040204020203" pitchFamily="34" charset="0"/>
              </a:rPr>
              <a:t>Limited Wellbeing Information.</a:t>
            </a:r>
          </a:p>
          <a:p>
            <a:r>
              <a:rPr lang="en-IN" sz="2000" b="1" dirty="0">
                <a:solidFill>
                  <a:srgbClr val="3859B7"/>
                </a:solidFill>
                <a:latin typeface="Bahnschrift" panose="020B0502040204020203" pitchFamily="34" charset="0"/>
              </a:rPr>
              <a:t>Problem 03</a:t>
            </a:r>
          </a:p>
          <a:p>
            <a:r>
              <a:rPr lang="en-IN" sz="2000" dirty="0">
                <a:latin typeface="Bahnschrift" panose="020B0502040204020203" pitchFamily="34" charset="0"/>
              </a:rPr>
              <a:t>          </a:t>
            </a:r>
            <a:r>
              <a:rPr lang="en-US" sz="2000" dirty="0">
                <a:solidFill>
                  <a:schemeClr val="bg2">
                    <a:lumMod val="25000"/>
                  </a:schemeClr>
                </a:solidFill>
                <a:latin typeface="Bahnschrift" panose="020B0502040204020203" pitchFamily="34" charset="0"/>
              </a:rPr>
              <a:t>Privacy and Security Concerns.</a:t>
            </a:r>
          </a:p>
          <a:p>
            <a:r>
              <a:rPr lang="en-IN" sz="2000" b="1" dirty="0">
                <a:solidFill>
                  <a:srgbClr val="3859B7"/>
                </a:solidFill>
                <a:latin typeface="Bahnschrift" panose="020B0502040204020203" pitchFamily="34" charset="0"/>
              </a:rPr>
              <a:t>Problem 04</a:t>
            </a:r>
          </a:p>
          <a:p>
            <a:r>
              <a:rPr lang="en-IN" sz="2000" dirty="0">
                <a:solidFill>
                  <a:schemeClr val="bg2">
                    <a:lumMod val="25000"/>
                  </a:schemeClr>
                </a:solidFill>
                <a:latin typeface="Bahnschrift" panose="020B0502040204020203" pitchFamily="34" charset="0"/>
              </a:rPr>
              <a:t>          </a:t>
            </a:r>
            <a:r>
              <a:rPr lang="en-US" sz="2000" dirty="0">
                <a:solidFill>
                  <a:schemeClr val="bg2">
                    <a:lumMod val="25000"/>
                  </a:schemeClr>
                </a:solidFill>
                <a:latin typeface="Bahnschrift" panose="020B0502040204020203" pitchFamily="34" charset="0"/>
              </a:rPr>
              <a:t>Real-time Monitoring Hurdles.</a:t>
            </a:r>
          </a:p>
          <a:p>
            <a:r>
              <a:rPr lang="en-IN" sz="2000" b="1" dirty="0">
                <a:solidFill>
                  <a:srgbClr val="3859B7"/>
                </a:solidFill>
                <a:latin typeface="Bahnschrift" panose="020B0502040204020203" pitchFamily="34" charset="0"/>
              </a:rPr>
              <a:t>Problem 05</a:t>
            </a:r>
          </a:p>
          <a:p>
            <a:r>
              <a:rPr lang="en-IN" sz="2000" dirty="0">
                <a:solidFill>
                  <a:schemeClr val="bg2">
                    <a:lumMod val="25000"/>
                  </a:schemeClr>
                </a:solidFill>
                <a:latin typeface="Bahnschrift" panose="020B0502040204020203" pitchFamily="34" charset="0"/>
              </a:rPr>
              <a:t>          </a:t>
            </a:r>
            <a:r>
              <a:rPr lang="en-US" sz="2000" dirty="0">
                <a:solidFill>
                  <a:schemeClr val="bg2">
                    <a:lumMod val="25000"/>
                  </a:schemeClr>
                </a:solidFill>
                <a:latin typeface="Bahnschrift" panose="020B0502040204020203" pitchFamily="34" charset="0"/>
              </a:rPr>
              <a:t>Alert and Notification Delays.</a:t>
            </a:r>
            <a:endParaRPr lang="en-IN" sz="2000" dirty="0">
              <a:latin typeface="Bahnschrift" panose="020B0502040204020203" pitchFamily="34" charset="0"/>
            </a:endParaRPr>
          </a:p>
        </p:txBody>
      </p:sp>
      <p:sp>
        <p:nvSpPr>
          <p:cNvPr id="11" name="Rectangle 10">
            <a:extLst>
              <a:ext uri="{FF2B5EF4-FFF2-40B4-BE49-F238E27FC236}">
                <a16:creationId xmlns:a16="http://schemas.microsoft.com/office/drawing/2014/main" id="{C8889619-78B9-6114-9D31-CBBC6D281D22}"/>
              </a:ext>
            </a:extLst>
          </p:cNvPr>
          <p:cNvSpPr/>
          <p:nvPr/>
        </p:nvSpPr>
        <p:spPr>
          <a:xfrm>
            <a:off x="11658600" y="0"/>
            <a:ext cx="62753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68277B4-085E-4EBD-9878-C4D61BADA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22" y="5710387"/>
            <a:ext cx="2499454" cy="954337"/>
          </a:xfrm>
          <a:prstGeom prst="rect">
            <a:avLst/>
          </a:prstGeom>
        </p:spPr>
      </p:pic>
    </p:spTree>
    <p:extLst>
      <p:ext uri="{BB962C8B-B14F-4D97-AF65-F5344CB8AC3E}">
        <p14:creationId xmlns:p14="http://schemas.microsoft.com/office/powerpoint/2010/main" val="8627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31AA6-65A2-88AD-DF09-4C4C0A1BC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11746A3-95B0-6F20-1F69-A097D87F58F5}"/>
              </a:ext>
            </a:extLst>
          </p:cNvPr>
          <p:cNvSpPr/>
          <p:nvPr/>
        </p:nvSpPr>
        <p:spPr>
          <a:xfrm>
            <a:off x="6831106" y="0"/>
            <a:ext cx="536089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449F379-DB0E-8DD9-C3FE-F7AEA3732F4E}"/>
              </a:ext>
            </a:extLst>
          </p:cNvPr>
          <p:cNvSpPr txBox="1"/>
          <p:nvPr/>
        </p:nvSpPr>
        <p:spPr>
          <a:xfrm>
            <a:off x="7297271" y="726140"/>
            <a:ext cx="3908611" cy="4093428"/>
          </a:xfrm>
          <a:prstGeom prst="rect">
            <a:avLst/>
          </a:prstGeom>
          <a:noFill/>
        </p:spPr>
        <p:txBody>
          <a:bodyPr wrap="square" rtlCol="0">
            <a:spAutoFit/>
          </a:bodyPr>
          <a:lstStyle/>
          <a:p>
            <a:pPr algn="just"/>
            <a:r>
              <a:rPr lang="en-IN" sz="2000" b="1" dirty="0">
                <a:solidFill>
                  <a:srgbClr val="3B5BB4"/>
                </a:solidFill>
                <a:latin typeface="Bahnschrift" panose="020B0502040204020203" pitchFamily="34" charset="0"/>
              </a:rPr>
              <a:t>Challenge Against Time Intervention</a:t>
            </a:r>
          </a:p>
          <a:p>
            <a:pPr algn="just"/>
            <a:endParaRPr lang="en-IN" sz="2000" b="1" dirty="0">
              <a:solidFill>
                <a:srgbClr val="3B5BB4"/>
              </a:solidFill>
              <a:latin typeface="Bahnschrift" panose="020B0502040204020203" pitchFamily="34" charset="0"/>
            </a:endParaRPr>
          </a:p>
          <a:p>
            <a:pPr algn="just"/>
            <a:r>
              <a:rPr lang="en-US" sz="2000" dirty="0">
                <a:latin typeface="Bahnschrift" panose="020B0502040204020203" pitchFamily="34" charset="0"/>
              </a:rPr>
              <a:t>The challenge lies in ensuring timely intervention for child health issues. Swift action is vital, as early detection through the system prevents health problems from worsening, demanding immediate medical attention and ultimately improving child health outcomes.</a:t>
            </a:r>
            <a:endParaRPr lang="en-IN" sz="2000" dirty="0">
              <a:latin typeface="Bahnschrift" panose="020B0502040204020203" pitchFamily="34" charset="0"/>
            </a:endParaRPr>
          </a:p>
        </p:txBody>
      </p:sp>
      <p:pic>
        <p:nvPicPr>
          <p:cNvPr id="2" name="Picture 1">
            <a:extLst>
              <a:ext uri="{FF2B5EF4-FFF2-40B4-BE49-F238E27FC236}">
                <a16:creationId xmlns:a16="http://schemas.microsoft.com/office/drawing/2014/main" id="{227DB2AA-A0EF-0090-6E7C-83EB4F5EE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553" y="5817185"/>
            <a:ext cx="2499454" cy="954337"/>
          </a:xfrm>
          <a:prstGeom prst="rect">
            <a:avLst/>
          </a:prstGeom>
        </p:spPr>
      </p:pic>
    </p:spTree>
    <p:extLst>
      <p:ext uri="{BB962C8B-B14F-4D97-AF65-F5344CB8AC3E}">
        <p14:creationId xmlns:p14="http://schemas.microsoft.com/office/powerpoint/2010/main" val="331557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4CEC07-F9D3-647A-9CFC-CE36E47E7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D98DFFD-6743-FF26-B6B0-2B7BB183A114}"/>
              </a:ext>
            </a:extLst>
          </p:cNvPr>
          <p:cNvSpPr/>
          <p:nvPr/>
        </p:nvSpPr>
        <p:spPr>
          <a:xfrm>
            <a:off x="1" y="2985247"/>
            <a:ext cx="4572000" cy="38727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CD79929-568F-5B6F-6AFA-D75A03413F93}"/>
              </a:ext>
            </a:extLst>
          </p:cNvPr>
          <p:cNvSpPr/>
          <p:nvPr/>
        </p:nvSpPr>
        <p:spPr>
          <a:xfrm>
            <a:off x="4572001" y="0"/>
            <a:ext cx="7619999" cy="6750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45D3E8D-15FE-45E6-B269-F1C1839E6845}"/>
              </a:ext>
            </a:extLst>
          </p:cNvPr>
          <p:cNvSpPr txBox="1"/>
          <p:nvPr/>
        </p:nvSpPr>
        <p:spPr>
          <a:xfrm>
            <a:off x="4572001" y="398709"/>
            <a:ext cx="5822577" cy="6504794"/>
          </a:xfrm>
          <a:prstGeom prst="rect">
            <a:avLst/>
          </a:prstGeom>
          <a:noFill/>
        </p:spPr>
        <p:txBody>
          <a:bodyPr wrap="square" rtlCol="0">
            <a:spAutoFit/>
          </a:bodyPr>
          <a:lstStyle/>
          <a:p>
            <a:pPr>
              <a:lnSpc>
                <a:spcPct val="300000"/>
              </a:lnSpc>
            </a:pPr>
            <a:r>
              <a:rPr lang="en-US" sz="2000" b="1" dirty="0">
                <a:solidFill>
                  <a:srgbClr val="365AB9"/>
                </a:solidFill>
                <a:latin typeface="Bahnschrift" panose="020B0502040204020203" pitchFamily="34" charset="0"/>
              </a:rPr>
              <a:t>SOLUTION OF PROBLEM</a:t>
            </a:r>
          </a:p>
          <a:p>
            <a:pPr>
              <a:lnSpc>
                <a:spcPct val="150000"/>
              </a:lnSpc>
            </a:pPr>
            <a:r>
              <a:rPr lang="en-US" sz="2000" dirty="0">
                <a:solidFill>
                  <a:schemeClr val="tx1">
                    <a:lumMod val="85000"/>
                    <a:lumOff val="15000"/>
                  </a:schemeClr>
                </a:solidFill>
                <a:latin typeface="Bahnschrift" panose="020B0502040204020203" pitchFamily="34" charset="0"/>
              </a:rPr>
              <a:t>The successful solution to the challenge of ensuring timely intervention for child health issues is the implementation of the Smart Child Health Monitoring System. This system utilizes advanced technology to continuously monitor vital signs and health indicators in real-time. When abnormalities are detected, immediate alerts are sent to parents and caregivers, enabling swift medical attention. This proactive approach prevents minor health concerns from developing into serious conditions and enhances overall child health outcomes</a:t>
            </a:r>
            <a:endParaRPr lang="en-IN" dirty="0"/>
          </a:p>
        </p:txBody>
      </p:sp>
      <p:sp>
        <p:nvSpPr>
          <p:cNvPr id="9" name="Rectangle 8">
            <a:extLst>
              <a:ext uri="{FF2B5EF4-FFF2-40B4-BE49-F238E27FC236}">
                <a16:creationId xmlns:a16="http://schemas.microsoft.com/office/drawing/2014/main" id="{B897C2E6-72DE-22F5-8CB9-900D2DCDB635}"/>
              </a:ext>
            </a:extLst>
          </p:cNvPr>
          <p:cNvSpPr/>
          <p:nvPr/>
        </p:nvSpPr>
        <p:spPr>
          <a:xfrm>
            <a:off x="282388" y="398709"/>
            <a:ext cx="3913094" cy="1376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14F9BE2-FDA0-9F4D-7AA8-FD092FE6C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6" y="5796087"/>
            <a:ext cx="2499454" cy="954337"/>
          </a:xfrm>
          <a:prstGeom prst="rect">
            <a:avLst/>
          </a:prstGeom>
        </p:spPr>
      </p:pic>
    </p:spTree>
    <p:extLst>
      <p:ext uri="{BB962C8B-B14F-4D97-AF65-F5344CB8AC3E}">
        <p14:creationId xmlns:p14="http://schemas.microsoft.com/office/powerpoint/2010/main" val="59863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444</Words>
  <Application>Microsoft Office PowerPoint</Application>
  <PresentationFormat>Widescreen</PresentationFormat>
  <Paragraphs>58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Black</vt:lpstr>
      <vt:lpstr>Bahnschrift</vt:lpstr>
      <vt:lpstr>Calibri</vt:lpstr>
      <vt:lpstr>Calibri Light</vt:lpstr>
      <vt:lpstr>Times New Roman</vt:lpstr>
      <vt:lpstr>Office Theme</vt:lpstr>
      <vt:lpstr>CHILD  HEALTH  MONITORING SYSTEM</vt:lpstr>
      <vt:lpstr>PowerPoint Presentation</vt:lpstr>
      <vt:lpstr>PowerPoint Presentation</vt:lpstr>
      <vt:lpstr>PowerPoint Presentation</vt:lpstr>
      <vt:lpstr>PROJECT SLIDE</vt:lpstr>
      <vt:lpstr>PowerPoint Presentation</vt:lpstr>
      <vt:lpstr>PowerPoint Presentation</vt:lpstr>
      <vt:lpstr>PowerPoint Presentation</vt:lpstr>
      <vt:lpstr>PowerPoint Presentation</vt:lpstr>
      <vt:lpstr>PowerPoint Presentation</vt:lpstr>
      <vt:lpstr>MLX90614</vt:lpstr>
      <vt:lpstr>MAX30100</vt:lpstr>
      <vt:lpstr>DHT22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Alankar Sharma</dc:creator>
  <cp:lastModifiedBy>Anurag raj</cp:lastModifiedBy>
  <cp:revision>18</cp:revision>
  <dcterms:created xsi:type="dcterms:W3CDTF">2023-08-21T13:48:48Z</dcterms:created>
  <dcterms:modified xsi:type="dcterms:W3CDTF">2023-08-23T19:43:00Z</dcterms:modified>
</cp:coreProperties>
</file>